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0" r:id="rId1"/>
  </p:sldMasterIdLst>
  <p:notesMasterIdLst>
    <p:notesMasterId r:id="rId23"/>
  </p:notesMasterIdLst>
  <p:handoutMasterIdLst>
    <p:handoutMasterId r:id="rId24"/>
  </p:handoutMasterIdLst>
  <p:sldIdLst>
    <p:sldId id="623" r:id="rId2"/>
    <p:sldId id="950" r:id="rId3"/>
    <p:sldId id="1000" r:id="rId4"/>
    <p:sldId id="1001" r:id="rId5"/>
    <p:sldId id="1002" r:id="rId6"/>
    <p:sldId id="1005" r:id="rId7"/>
    <p:sldId id="1004" r:id="rId8"/>
    <p:sldId id="1032" r:id="rId9"/>
    <p:sldId id="1008" r:id="rId10"/>
    <p:sldId id="1010" r:id="rId11"/>
    <p:sldId id="1014" r:id="rId12"/>
    <p:sldId id="1015" r:id="rId13"/>
    <p:sldId id="1046" r:id="rId14"/>
    <p:sldId id="1016" r:id="rId15"/>
    <p:sldId id="1026" r:id="rId16"/>
    <p:sldId id="1021" r:id="rId17"/>
    <p:sldId id="1022" r:id="rId18"/>
    <p:sldId id="1024" r:id="rId19"/>
    <p:sldId id="1047" r:id="rId20"/>
    <p:sldId id="1029" r:id="rId21"/>
    <p:sldId id="1025" r:id="rId22"/>
  </p:sldIdLst>
  <p:sldSz cx="9144000" cy="6858000" type="letter"/>
  <p:notesSz cx="9601200" cy="7315200"/>
  <p:defaultTextStyle>
    <a:defPPr>
      <a:defRPr lang="en-US"/>
    </a:defPPr>
    <a:lvl1pPr algn="l" rtl="0" fontAlgn="base">
      <a:spcBef>
        <a:spcPct val="0"/>
      </a:spcBef>
      <a:spcAft>
        <a:spcPct val="0"/>
      </a:spcAft>
      <a:defRPr sz="2200" b="1" kern="1200">
        <a:solidFill>
          <a:schemeClr val="tx1"/>
        </a:solidFill>
        <a:latin typeface="Times New Roman" pitchFamily="18" charset="0"/>
        <a:ea typeface="ＭＳ Ｐゴシック"/>
        <a:cs typeface="ＭＳ Ｐゴシック"/>
      </a:defRPr>
    </a:lvl1pPr>
    <a:lvl2pPr marL="409575" indent="47625" algn="l" rtl="0" fontAlgn="base">
      <a:spcBef>
        <a:spcPct val="0"/>
      </a:spcBef>
      <a:spcAft>
        <a:spcPct val="0"/>
      </a:spcAft>
      <a:defRPr sz="2200" b="1" kern="1200">
        <a:solidFill>
          <a:schemeClr val="tx1"/>
        </a:solidFill>
        <a:latin typeface="Times New Roman" pitchFamily="18" charset="0"/>
        <a:ea typeface="ＭＳ Ｐゴシック"/>
        <a:cs typeface="ＭＳ Ｐゴシック"/>
      </a:defRPr>
    </a:lvl2pPr>
    <a:lvl3pPr marL="819150" indent="95250" algn="l" rtl="0" fontAlgn="base">
      <a:spcBef>
        <a:spcPct val="0"/>
      </a:spcBef>
      <a:spcAft>
        <a:spcPct val="0"/>
      </a:spcAft>
      <a:defRPr sz="2200" b="1" kern="1200">
        <a:solidFill>
          <a:schemeClr val="tx1"/>
        </a:solidFill>
        <a:latin typeface="Times New Roman" pitchFamily="18" charset="0"/>
        <a:ea typeface="ＭＳ Ｐゴシック"/>
        <a:cs typeface="ＭＳ Ｐゴシック"/>
      </a:defRPr>
    </a:lvl3pPr>
    <a:lvl4pPr marL="1230313" indent="141288" algn="l" rtl="0" fontAlgn="base">
      <a:spcBef>
        <a:spcPct val="0"/>
      </a:spcBef>
      <a:spcAft>
        <a:spcPct val="0"/>
      </a:spcAft>
      <a:defRPr sz="2200" b="1" kern="1200">
        <a:solidFill>
          <a:schemeClr val="tx1"/>
        </a:solidFill>
        <a:latin typeface="Times New Roman" pitchFamily="18" charset="0"/>
        <a:ea typeface="ＭＳ Ｐゴシック"/>
        <a:cs typeface="ＭＳ Ｐゴシック"/>
      </a:defRPr>
    </a:lvl4pPr>
    <a:lvl5pPr marL="1639888" indent="188913" algn="l" rtl="0" fontAlgn="base">
      <a:spcBef>
        <a:spcPct val="0"/>
      </a:spcBef>
      <a:spcAft>
        <a:spcPct val="0"/>
      </a:spcAft>
      <a:defRPr sz="2200" b="1" kern="1200">
        <a:solidFill>
          <a:schemeClr val="tx1"/>
        </a:solidFill>
        <a:latin typeface="Times New Roman" pitchFamily="18" charset="0"/>
        <a:ea typeface="ＭＳ Ｐゴシック"/>
        <a:cs typeface="ＭＳ Ｐゴシック"/>
      </a:defRPr>
    </a:lvl5pPr>
    <a:lvl6pPr marL="2286000" algn="l" defTabSz="914400" rtl="0" eaLnBrk="1" latinLnBrk="0" hangingPunct="1">
      <a:defRPr sz="2200" b="1" kern="1200">
        <a:solidFill>
          <a:schemeClr val="tx1"/>
        </a:solidFill>
        <a:latin typeface="Times New Roman" pitchFamily="18" charset="0"/>
        <a:ea typeface="ＭＳ Ｐゴシック"/>
        <a:cs typeface="ＭＳ Ｐゴシック"/>
      </a:defRPr>
    </a:lvl6pPr>
    <a:lvl7pPr marL="2743200" algn="l" defTabSz="914400" rtl="0" eaLnBrk="1" latinLnBrk="0" hangingPunct="1">
      <a:defRPr sz="2200" b="1" kern="1200">
        <a:solidFill>
          <a:schemeClr val="tx1"/>
        </a:solidFill>
        <a:latin typeface="Times New Roman" pitchFamily="18" charset="0"/>
        <a:ea typeface="ＭＳ Ｐゴシック"/>
        <a:cs typeface="ＭＳ Ｐゴシック"/>
      </a:defRPr>
    </a:lvl7pPr>
    <a:lvl8pPr marL="3200400" algn="l" defTabSz="914400" rtl="0" eaLnBrk="1" latinLnBrk="0" hangingPunct="1">
      <a:defRPr sz="2200" b="1" kern="1200">
        <a:solidFill>
          <a:schemeClr val="tx1"/>
        </a:solidFill>
        <a:latin typeface="Times New Roman" pitchFamily="18" charset="0"/>
        <a:ea typeface="ＭＳ Ｐゴシック"/>
        <a:cs typeface="ＭＳ Ｐゴシック"/>
      </a:defRPr>
    </a:lvl8pPr>
    <a:lvl9pPr marL="3657600" algn="l" defTabSz="914400" rtl="0" eaLnBrk="1" latinLnBrk="0" hangingPunct="1">
      <a:defRPr sz="2200" b="1" kern="1200">
        <a:solidFill>
          <a:schemeClr val="tx1"/>
        </a:solidFill>
        <a:latin typeface="Times New Roman" pitchFamily="18" charset="0"/>
        <a:ea typeface="ＭＳ Ｐゴシック"/>
        <a:cs typeface="ＭＳ Ｐゴシック"/>
      </a:defRPr>
    </a:lvl9pPr>
  </p:defaultTextStyle>
  <p:extLst>
    <p:ext uri="{EFAFB233-063F-42B5-8137-9DF3F51BA10A}">
      <p15:sldGuideLst xmlns:p15="http://schemas.microsoft.com/office/powerpoint/2012/main">
        <p15:guide id="1" orient="horz" pos="4250">
          <p15:clr>
            <a:srgbClr val="A4A3A4"/>
          </p15:clr>
        </p15:guide>
        <p15:guide id="2" orient="horz" pos="3847">
          <p15:clr>
            <a:srgbClr val="A4A3A4"/>
          </p15:clr>
        </p15:guide>
        <p15:guide id="3" orient="horz" pos="473">
          <p15:clr>
            <a:srgbClr val="A4A3A4"/>
          </p15:clr>
        </p15:guide>
        <p15:guide id="4" pos="5592">
          <p15:clr>
            <a:srgbClr val="A4A3A4"/>
          </p15:clr>
        </p15:guide>
      </p15:sldGuideLst>
    </p:ext>
    <p:ext uri="{2D200454-40CA-4A62-9FC3-DE9A4176ACB9}">
      <p15:notesGuideLst xmlns:p15="http://schemas.microsoft.com/office/powerpoint/2012/main">
        <p15:guide id="1" orient="horz" pos="2305">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4E3"/>
    <a:srgbClr val="0000FF"/>
    <a:srgbClr val="EBFFFB"/>
    <a:srgbClr val="C5E8FF"/>
    <a:srgbClr val="D2FEF6"/>
    <a:srgbClr val="B4FEF0"/>
    <a:srgbClr val="E5F5FF"/>
    <a:srgbClr val="FFFFC9"/>
    <a:srgbClr val="F7FC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64" autoAdjust="0"/>
  </p:normalViewPr>
  <p:slideViewPr>
    <p:cSldViewPr snapToGrid="0">
      <p:cViewPr varScale="1">
        <p:scale>
          <a:sx n="73" d="100"/>
          <a:sy n="73" d="100"/>
        </p:scale>
        <p:origin x="1698" y="84"/>
      </p:cViewPr>
      <p:guideLst>
        <p:guide orient="horz" pos="4250"/>
        <p:guide orient="horz" pos="3847"/>
        <p:guide orient="horz" pos="473"/>
        <p:guide pos="5592"/>
      </p:guideLst>
    </p:cSldViewPr>
  </p:slideViewPr>
  <p:outlineViewPr>
    <p:cViewPr>
      <p:scale>
        <a:sx n="33" d="100"/>
        <a:sy n="33" d="100"/>
      </p:scale>
      <p:origin x="264" y="191784"/>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8" d="100"/>
          <a:sy n="108" d="100"/>
        </p:scale>
        <p:origin x="-516" y="-78"/>
      </p:cViewPr>
      <p:guideLst>
        <p:guide orient="horz" pos="2305"/>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5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775" y="0"/>
            <a:ext cx="4160838" cy="365125"/>
          </a:xfrm>
          <a:prstGeom prst="rect">
            <a:avLst/>
          </a:prstGeom>
        </p:spPr>
        <p:txBody>
          <a:bodyPr vert="horz" lIns="91440" tIns="45720" rIns="91440" bIns="45720" rtlCol="0"/>
          <a:lstStyle>
            <a:lvl1pPr algn="r">
              <a:defRPr sz="1200"/>
            </a:lvl1pPr>
          </a:lstStyle>
          <a:p>
            <a:fld id="{1190E4E8-2A1A-4427-8508-C58B241626D3}" type="datetimeFigureOut">
              <a:rPr lang="en-US" smtClean="0"/>
              <a:pPr/>
              <a:t>9/19/2016</a:t>
            </a:fld>
            <a:endParaRPr lang="en-US"/>
          </a:p>
        </p:txBody>
      </p:sp>
      <p:sp>
        <p:nvSpPr>
          <p:cNvPr id="4" name="Footer Placeholder 3"/>
          <p:cNvSpPr>
            <a:spLocks noGrp="1"/>
          </p:cNvSpPr>
          <p:nvPr>
            <p:ph type="ftr" sz="quarter" idx="2"/>
          </p:nvPr>
        </p:nvSpPr>
        <p:spPr>
          <a:xfrm>
            <a:off x="0" y="6948488"/>
            <a:ext cx="4160838" cy="3651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775" y="6948488"/>
            <a:ext cx="4160838" cy="365125"/>
          </a:xfrm>
          <a:prstGeom prst="rect">
            <a:avLst/>
          </a:prstGeom>
        </p:spPr>
        <p:txBody>
          <a:bodyPr vert="horz" lIns="91440" tIns="45720" rIns="91440" bIns="45720" rtlCol="0" anchor="b"/>
          <a:lstStyle>
            <a:lvl1pPr algn="r">
              <a:defRPr sz="1200"/>
            </a:lvl1pPr>
          </a:lstStyle>
          <a:p>
            <a:fld id="{80E1875D-0B1D-448A-8AD4-884BFD19115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157663" cy="365126"/>
          </a:xfrm>
          <a:prstGeom prst="rect">
            <a:avLst/>
          </a:prstGeom>
          <a:noFill/>
          <a:ln w="9525">
            <a:noFill/>
            <a:miter lim="800000"/>
            <a:headEnd/>
            <a:tailEnd/>
          </a:ln>
          <a:effectLst/>
        </p:spPr>
        <p:txBody>
          <a:bodyPr vert="horz" wrap="square" lIns="95222" tIns="47614" rIns="95222" bIns="47614" numCol="1" anchor="t" anchorCtr="0" compatLnSpc="1">
            <a:prstTxWarp prst="textNoShape">
              <a:avLst/>
            </a:prstTxWarp>
          </a:bodyPr>
          <a:lstStyle>
            <a:lvl1pPr defTabSz="952266">
              <a:defRPr sz="1200" b="0">
                <a:latin typeface="Times New Roman" pitchFamily="18" charset="0"/>
                <a:ea typeface="+mn-ea"/>
                <a:cs typeface="+mn-cs"/>
              </a:defRPr>
            </a:lvl1pPr>
          </a:lstStyle>
          <a:p>
            <a:pPr>
              <a:defRPr/>
            </a:pPr>
            <a:endParaRPr lang="en-US" dirty="0"/>
          </a:p>
        </p:txBody>
      </p:sp>
      <p:sp>
        <p:nvSpPr>
          <p:cNvPr id="9219" name="Rectangle 3"/>
          <p:cNvSpPr>
            <a:spLocks noGrp="1" noChangeArrowheads="1"/>
          </p:cNvSpPr>
          <p:nvPr>
            <p:ph type="dt" idx="1"/>
          </p:nvPr>
        </p:nvSpPr>
        <p:spPr bwMode="auto">
          <a:xfrm>
            <a:off x="5443539" y="0"/>
            <a:ext cx="4157662" cy="365126"/>
          </a:xfrm>
          <a:prstGeom prst="rect">
            <a:avLst/>
          </a:prstGeom>
          <a:noFill/>
          <a:ln w="9525">
            <a:noFill/>
            <a:miter lim="800000"/>
            <a:headEnd/>
            <a:tailEnd/>
          </a:ln>
          <a:effectLst/>
        </p:spPr>
        <p:txBody>
          <a:bodyPr vert="horz" wrap="square" lIns="95222" tIns="47614" rIns="95222" bIns="47614" numCol="1" anchor="t" anchorCtr="0" compatLnSpc="1">
            <a:prstTxWarp prst="textNoShape">
              <a:avLst/>
            </a:prstTxWarp>
          </a:bodyPr>
          <a:lstStyle>
            <a:lvl1pPr algn="r" defTabSz="952266">
              <a:defRPr sz="1200" b="0">
                <a:latin typeface="Times New Roman" pitchFamily="18" charset="0"/>
                <a:ea typeface="+mn-ea"/>
                <a:cs typeface="+mn-cs"/>
              </a:defRPr>
            </a:lvl1pPr>
          </a:lstStyle>
          <a:p>
            <a:pPr>
              <a:defRPr/>
            </a:pPr>
            <a:endParaRPr lang="en-US" dirty="0"/>
          </a:p>
        </p:txBody>
      </p:sp>
      <p:sp>
        <p:nvSpPr>
          <p:cNvPr id="49156" name="Rectangle 4"/>
          <p:cNvSpPr>
            <a:spLocks noGrp="1" noRot="1" noChangeAspect="1" noChangeArrowheads="1" noTextEdit="1"/>
          </p:cNvSpPr>
          <p:nvPr>
            <p:ph type="sldImg" idx="2"/>
          </p:nvPr>
        </p:nvSpPr>
        <p:spPr bwMode="auto">
          <a:xfrm>
            <a:off x="2973388" y="547688"/>
            <a:ext cx="3657600" cy="27447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1276350" y="3473451"/>
            <a:ext cx="7048500" cy="3294063"/>
          </a:xfrm>
          <a:prstGeom prst="rect">
            <a:avLst/>
          </a:prstGeom>
          <a:noFill/>
          <a:ln w="9525">
            <a:noFill/>
            <a:miter lim="800000"/>
            <a:headEnd/>
            <a:tailEnd/>
          </a:ln>
          <a:effectLst/>
        </p:spPr>
        <p:txBody>
          <a:bodyPr vert="horz" wrap="square" lIns="95222" tIns="47614" rIns="95222" bIns="476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6950076"/>
            <a:ext cx="4157663" cy="365126"/>
          </a:xfrm>
          <a:prstGeom prst="rect">
            <a:avLst/>
          </a:prstGeom>
          <a:noFill/>
          <a:ln w="9525">
            <a:noFill/>
            <a:miter lim="800000"/>
            <a:headEnd/>
            <a:tailEnd/>
          </a:ln>
          <a:effectLst/>
        </p:spPr>
        <p:txBody>
          <a:bodyPr vert="horz" wrap="square" lIns="95222" tIns="47614" rIns="95222" bIns="47614" numCol="1" anchor="b" anchorCtr="0" compatLnSpc="1">
            <a:prstTxWarp prst="textNoShape">
              <a:avLst/>
            </a:prstTxWarp>
          </a:bodyPr>
          <a:lstStyle>
            <a:lvl1pPr defTabSz="952266">
              <a:defRPr sz="1200" b="0">
                <a:latin typeface="Times New Roman" pitchFamily="18" charset="0"/>
                <a:ea typeface="+mn-ea"/>
                <a:cs typeface="+mn-cs"/>
              </a:defRPr>
            </a:lvl1pPr>
          </a:lstStyle>
          <a:p>
            <a:pPr>
              <a:defRPr/>
            </a:pPr>
            <a:endParaRPr lang="en-US" dirty="0"/>
          </a:p>
        </p:txBody>
      </p:sp>
      <p:sp>
        <p:nvSpPr>
          <p:cNvPr id="9223" name="Rectangle 7"/>
          <p:cNvSpPr>
            <a:spLocks noGrp="1" noChangeArrowheads="1"/>
          </p:cNvSpPr>
          <p:nvPr>
            <p:ph type="sldNum" sz="quarter" idx="5"/>
          </p:nvPr>
        </p:nvSpPr>
        <p:spPr bwMode="auto">
          <a:xfrm>
            <a:off x="5443539" y="6950076"/>
            <a:ext cx="4157662" cy="365126"/>
          </a:xfrm>
          <a:prstGeom prst="rect">
            <a:avLst/>
          </a:prstGeom>
          <a:noFill/>
          <a:ln w="9525">
            <a:noFill/>
            <a:miter lim="800000"/>
            <a:headEnd/>
            <a:tailEnd/>
          </a:ln>
          <a:effectLst/>
        </p:spPr>
        <p:txBody>
          <a:bodyPr vert="horz" wrap="square" lIns="95222" tIns="47614" rIns="95222" bIns="47614" numCol="1" anchor="b" anchorCtr="0" compatLnSpc="1">
            <a:prstTxWarp prst="textNoShape">
              <a:avLst/>
            </a:prstTxWarp>
          </a:bodyPr>
          <a:lstStyle>
            <a:lvl1pPr algn="r" defTabSz="951443">
              <a:defRPr sz="1200" b="0">
                <a:ea typeface="ＭＳ Ｐゴシック" charset="0"/>
                <a:cs typeface="ＭＳ Ｐゴシック" charset="0"/>
              </a:defRPr>
            </a:lvl1pPr>
          </a:lstStyle>
          <a:p>
            <a:pPr>
              <a:defRPr/>
            </a:pPr>
            <a:fld id="{ABE4F2A9-E60D-4A0F-959C-4A90586E41F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8" charset="0"/>
        <a:ea typeface="ＭＳ Ｐゴシック" charset="-128"/>
        <a:cs typeface="ＭＳ Ｐゴシック"/>
      </a:defRPr>
    </a:lvl1pPr>
    <a:lvl2pPr marL="409575" algn="l" rtl="0" eaLnBrk="0" fontAlgn="base" hangingPunct="0">
      <a:spcBef>
        <a:spcPct val="30000"/>
      </a:spcBef>
      <a:spcAft>
        <a:spcPct val="0"/>
      </a:spcAft>
      <a:defRPr sz="1100" kern="1200">
        <a:solidFill>
          <a:schemeClr val="tx1"/>
        </a:solidFill>
        <a:latin typeface="Times New Roman" pitchFamily="18" charset="0"/>
        <a:ea typeface="ＭＳ Ｐゴシック" charset="-128"/>
        <a:cs typeface="ＭＳ Ｐゴシック"/>
      </a:defRPr>
    </a:lvl2pPr>
    <a:lvl3pPr marL="819150" algn="l" rtl="0" eaLnBrk="0" fontAlgn="base" hangingPunct="0">
      <a:spcBef>
        <a:spcPct val="30000"/>
      </a:spcBef>
      <a:spcAft>
        <a:spcPct val="0"/>
      </a:spcAft>
      <a:defRPr sz="1100" kern="1200">
        <a:solidFill>
          <a:schemeClr val="tx1"/>
        </a:solidFill>
        <a:latin typeface="Times New Roman" pitchFamily="18" charset="0"/>
        <a:ea typeface="ＭＳ Ｐゴシック" charset="-128"/>
        <a:cs typeface="ＭＳ Ｐゴシック"/>
      </a:defRPr>
    </a:lvl3pPr>
    <a:lvl4pPr marL="1230313" algn="l" rtl="0" eaLnBrk="0" fontAlgn="base" hangingPunct="0">
      <a:spcBef>
        <a:spcPct val="30000"/>
      </a:spcBef>
      <a:spcAft>
        <a:spcPct val="0"/>
      </a:spcAft>
      <a:defRPr sz="1100" kern="1200">
        <a:solidFill>
          <a:schemeClr val="tx1"/>
        </a:solidFill>
        <a:latin typeface="Times New Roman" pitchFamily="18" charset="0"/>
        <a:ea typeface="ＭＳ Ｐゴシック" charset="-128"/>
        <a:cs typeface="ＭＳ Ｐゴシック"/>
      </a:defRPr>
    </a:lvl4pPr>
    <a:lvl5pPr marL="1639888" algn="l" rtl="0" eaLnBrk="0" fontAlgn="base" hangingPunct="0">
      <a:spcBef>
        <a:spcPct val="30000"/>
      </a:spcBef>
      <a:spcAft>
        <a:spcPct val="0"/>
      </a:spcAft>
      <a:defRPr sz="1100" kern="1200">
        <a:solidFill>
          <a:schemeClr val="tx1"/>
        </a:solidFill>
        <a:latin typeface="Times New Roman" pitchFamily="18" charset="0"/>
        <a:ea typeface="ＭＳ Ｐゴシック" charset="-128"/>
        <a:cs typeface="ＭＳ Ｐゴシック"/>
      </a:defRPr>
    </a:lvl5pPr>
    <a:lvl6pPr marL="2051456" algn="l" defTabSz="820583" rtl="0" eaLnBrk="1" latinLnBrk="0" hangingPunct="1">
      <a:defRPr sz="1100" kern="1200">
        <a:solidFill>
          <a:schemeClr val="tx1"/>
        </a:solidFill>
        <a:latin typeface="+mn-lt"/>
        <a:ea typeface="+mn-ea"/>
        <a:cs typeface="+mn-cs"/>
      </a:defRPr>
    </a:lvl6pPr>
    <a:lvl7pPr marL="2461748" algn="l" defTabSz="820583" rtl="0" eaLnBrk="1" latinLnBrk="0" hangingPunct="1">
      <a:defRPr sz="1100" kern="1200">
        <a:solidFill>
          <a:schemeClr val="tx1"/>
        </a:solidFill>
        <a:latin typeface="+mn-lt"/>
        <a:ea typeface="+mn-ea"/>
        <a:cs typeface="+mn-cs"/>
      </a:defRPr>
    </a:lvl7pPr>
    <a:lvl8pPr marL="2872039" algn="l" defTabSz="820583" rtl="0" eaLnBrk="1" latinLnBrk="0" hangingPunct="1">
      <a:defRPr sz="1100" kern="1200">
        <a:solidFill>
          <a:schemeClr val="tx1"/>
        </a:solidFill>
        <a:latin typeface="+mn-lt"/>
        <a:ea typeface="+mn-ea"/>
        <a:cs typeface="+mn-cs"/>
      </a:defRPr>
    </a:lvl8pPr>
    <a:lvl9pPr marL="3282330" algn="l" defTabSz="82058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5442905" y="6952942"/>
            <a:ext cx="4158296" cy="362262"/>
          </a:xfrm>
          <a:prstGeom prst="rect">
            <a:avLst/>
          </a:prstGeom>
          <a:noFill/>
          <a:ln w="9525">
            <a:noFill/>
            <a:miter lim="800000"/>
            <a:headEnd/>
            <a:tailEnd/>
          </a:ln>
        </p:spPr>
        <p:txBody>
          <a:bodyPr lIns="100046" tIns="50022" rIns="100046" bIns="50022" anchor="b"/>
          <a:lstStyle/>
          <a:p>
            <a:pPr algn="r" defTabSz="999684" eaLnBrk="0" hangingPunct="0"/>
            <a:fld id="{DA1AF290-8004-4E39-BBB3-897D8E0B3222}" type="slidenum">
              <a:rPr lang="en-US" sz="1300"/>
              <a:pPr algn="r" defTabSz="999684" eaLnBrk="0" hangingPunct="0"/>
              <a:t>2</a:t>
            </a:fld>
            <a:endParaRPr lang="en-US" sz="1300" dirty="0"/>
          </a:p>
        </p:txBody>
      </p:sp>
      <p:sp>
        <p:nvSpPr>
          <p:cNvPr id="74755" name="Rectangle 2"/>
          <p:cNvSpPr>
            <a:spLocks noGrp="1" noRot="1" noChangeAspect="1" noChangeArrowheads="1" noTextEdit="1"/>
          </p:cNvSpPr>
          <p:nvPr>
            <p:ph type="sldImg"/>
          </p:nvPr>
        </p:nvSpPr>
        <p:spPr>
          <a:xfrm>
            <a:off x="2971800" y="546100"/>
            <a:ext cx="3662363" cy="2747963"/>
          </a:xfrm>
          <a:solidFill>
            <a:srgbClr val="FFFFFF"/>
          </a:solidFill>
          <a:ln/>
        </p:spPr>
      </p:sp>
      <p:sp>
        <p:nvSpPr>
          <p:cNvPr id="74756" name="Rectangle 3"/>
          <p:cNvSpPr>
            <a:spLocks noGrp="1" noChangeArrowheads="1"/>
          </p:cNvSpPr>
          <p:nvPr>
            <p:ph type="body" idx="1"/>
          </p:nvPr>
        </p:nvSpPr>
        <p:spPr>
          <a:xfrm>
            <a:off x="1277944" y="3475221"/>
            <a:ext cx="7045325" cy="3292840"/>
          </a:xfrm>
          <a:noFill/>
          <a:ln>
            <a:solidFill>
              <a:srgbClr val="000000"/>
            </a:solidFill>
          </a:ln>
        </p:spPr>
        <p:txBody>
          <a:bodyPr/>
          <a:lstStyle/>
          <a:p>
            <a:pPr eaLnBrk="1" hangingPunct="1">
              <a:spcBef>
                <a:spcPct val="0"/>
              </a:spcBef>
            </a:pPr>
            <a:endParaRPr lang="en-US" sz="2000" b="1"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smtClean="0">
              <a:ea typeface="ＭＳ Ｐゴシック"/>
            </a:endParaRPr>
          </a:p>
        </p:txBody>
      </p:sp>
      <p:sp>
        <p:nvSpPr>
          <p:cNvPr id="50180" name="Slide Number Placeholder 3"/>
          <p:cNvSpPr>
            <a:spLocks noGrp="1"/>
          </p:cNvSpPr>
          <p:nvPr>
            <p:ph type="sldNum" sz="quarter" idx="5"/>
          </p:nvPr>
        </p:nvSpPr>
        <p:spPr>
          <a:noFill/>
        </p:spPr>
        <p:txBody>
          <a:bodyPr/>
          <a:lstStyle/>
          <a:p>
            <a:pPr defTabSz="958363"/>
            <a:fld id="{7392D6F4-D7F2-4C31-A4CE-D823365ED4C0}" type="slidenum">
              <a:rPr lang="en-US" smtClean="0">
                <a:ea typeface="ＭＳ Ｐゴシック"/>
                <a:cs typeface="ＭＳ Ｐゴシック"/>
              </a:rPr>
              <a:pPr defTabSz="958363"/>
              <a:t>21</a:t>
            </a:fld>
            <a:endParaRPr lang="en-US" dirty="0"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E4F2A9-E60D-4A0F-959C-4A90586E41F5}" type="slidenum">
              <a:rPr lang="en-US" smtClean="0"/>
              <a:pPr>
                <a:defRPr/>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4F2A9-E60D-4A0F-959C-4A90586E41F5}" type="slidenum">
              <a:rPr lang="en-US" smtClean="0"/>
              <a:pPr>
                <a:defRPr/>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4F2A9-E60D-4A0F-959C-4A90586E41F5}" type="slidenum">
              <a:rPr lang="en-US" smtClean="0"/>
              <a:pPr>
                <a:defRPr/>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5442905" y="6952942"/>
            <a:ext cx="4158296" cy="362262"/>
          </a:xfrm>
          <a:prstGeom prst="rect">
            <a:avLst/>
          </a:prstGeom>
          <a:noFill/>
          <a:ln w="9525">
            <a:noFill/>
            <a:miter lim="800000"/>
            <a:headEnd/>
            <a:tailEnd/>
          </a:ln>
        </p:spPr>
        <p:txBody>
          <a:bodyPr lIns="100046" tIns="50022" rIns="100046" bIns="50022" anchor="b"/>
          <a:lstStyle/>
          <a:p>
            <a:pPr algn="r" defTabSz="999684" eaLnBrk="0" hangingPunct="0"/>
            <a:fld id="{DA1AF290-8004-4E39-BBB3-897D8E0B3222}" type="slidenum">
              <a:rPr lang="en-US" sz="1300"/>
              <a:pPr algn="r" defTabSz="999684" eaLnBrk="0" hangingPunct="0"/>
              <a:t>14</a:t>
            </a:fld>
            <a:endParaRPr lang="en-US" sz="1300" dirty="0"/>
          </a:p>
        </p:txBody>
      </p:sp>
      <p:sp>
        <p:nvSpPr>
          <p:cNvPr id="74755" name="Rectangle 2"/>
          <p:cNvSpPr>
            <a:spLocks noGrp="1" noRot="1" noChangeAspect="1" noChangeArrowheads="1" noTextEdit="1"/>
          </p:cNvSpPr>
          <p:nvPr>
            <p:ph type="sldImg"/>
          </p:nvPr>
        </p:nvSpPr>
        <p:spPr>
          <a:xfrm>
            <a:off x="2971800" y="546100"/>
            <a:ext cx="3662363" cy="2747963"/>
          </a:xfrm>
          <a:solidFill>
            <a:srgbClr val="FFFFFF"/>
          </a:solidFill>
          <a:ln/>
        </p:spPr>
      </p:sp>
      <p:sp>
        <p:nvSpPr>
          <p:cNvPr id="74756" name="Rectangle 3"/>
          <p:cNvSpPr>
            <a:spLocks noGrp="1" noChangeArrowheads="1"/>
          </p:cNvSpPr>
          <p:nvPr>
            <p:ph type="body" idx="1"/>
          </p:nvPr>
        </p:nvSpPr>
        <p:spPr>
          <a:xfrm>
            <a:off x="1277944" y="3475221"/>
            <a:ext cx="7045325" cy="3292840"/>
          </a:xfrm>
          <a:noFill/>
          <a:ln>
            <a:solidFill>
              <a:srgbClr val="000000"/>
            </a:solidFill>
          </a:ln>
        </p:spPr>
        <p:txBody>
          <a:bodyPr/>
          <a:lstStyle/>
          <a:p>
            <a:pPr eaLnBrk="1" hangingPunct="1">
              <a:spcBef>
                <a:spcPct val="0"/>
              </a:spcBef>
            </a:pPr>
            <a:endParaRPr lang="en-US" sz="2000" b="1"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ABE4F2A9-E60D-4A0F-959C-4A90586E41F5}" type="slidenum">
              <a:rPr lang="en-US" smtClean="0"/>
              <a:pPr>
                <a:defRPr/>
              </a:pPr>
              <a:t>15</a:t>
            </a:fld>
            <a:endParaRPr lang="en-US" dirty="0"/>
          </a:p>
        </p:txBody>
      </p:sp>
      <p:pic>
        <p:nvPicPr>
          <p:cNvPr id="1612802" name="Picture 2"/>
          <p:cNvPicPr>
            <a:picLocks noChangeAspect="1" noChangeArrowheads="1"/>
          </p:cNvPicPr>
          <p:nvPr/>
        </p:nvPicPr>
        <p:blipFill>
          <a:blip r:embed="rId3"/>
          <a:srcRect/>
          <a:stretch>
            <a:fillRect/>
          </a:stretch>
        </p:blipFill>
        <p:spPr bwMode="auto">
          <a:xfrm>
            <a:off x="1626577" y="4565784"/>
            <a:ext cx="6101861" cy="2239462"/>
          </a:xfrm>
          <a:prstGeom prst="rect">
            <a:avLst/>
          </a:prstGeom>
          <a:noFill/>
          <a:ln w="9525">
            <a:noFill/>
            <a:miter lim="800000"/>
            <a:headEnd/>
            <a:tailEnd/>
          </a:ln>
        </p:spPr>
      </p:pic>
      <p:sp>
        <p:nvSpPr>
          <p:cNvPr id="7" name="Rectangle 6"/>
          <p:cNvSpPr/>
          <p:nvPr/>
        </p:nvSpPr>
        <p:spPr>
          <a:xfrm>
            <a:off x="1661745" y="3505651"/>
            <a:ext cx="6084277" cy="1015663"/>
          </a:xfrm>
          <a:prstGeom prst="rect">
            <a:avLst/>
          </a:prstGeom>
        </p:spPr>
        <p:txBody>
          <a:bodyPr wrap="square">
            <a:spAutoFit/>
          </a:bodyPr>
          <a:lstStyle/>
          <a:p>
            <a:r>
              <a:rPr lang="en-US" sz="1200" dirty="0" smtClean="0">
                <a:solidFill>
                  <a:srgbClr val="002060"/>
                </a:solidFill>
              </a:rPr>
              <a:t>This secular increase of cross-regional equity correlation is a result of the integration of global economies and capital markets. Liberalization of flows of goods between economies (free trade, outsourcing of labor), the rise of Emerging Markets (e.g., BRICS), and globalization of the financial industry (e.g., global banks and hedge funds) all contributed to the increase of cross-regional correlations. While </a:t>
            </a:r>
            <a:r>
              <a:rPr lang="en-US" sz="1200" dirty="0" err="1" smtClean="0">
                <a:solidFill>
                  <a:srgbClr val="002060"/>
                </a:solidFill>
              </a:rPr>
              <a:t>th</a:t>
            </a:r>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E4F2A9-E60D-4A0F-959C-4A90586E41F5}" type="slidenum">
              <a:rPr lang="en-US" smtClean="0"/>
              <a:pPr>
                <a:defRPr/>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ABE4F2A9-E60D-4A0F-959C-4A90586E41F5}" type="slidenum">
              <a:rPr lang="en-US" smtClean="0"/>
              <a:pPr>
                <a:defRPr/>
              </a:pPr>
              <a:t>17</a:t>
            </a:fld>
            <a:endParaRPr lang="en-US" dirty="0"/>
          </a:p>
        </p:txBody>
      </p:sp>
      <p:sp>
        <p:nvSpPr>
          <p:cNvPr id="5" name="Notes Placeholder 4"/>
          <p:cNvSpPr>
            <a:spLocks noGrp="1"/>
          </p:cNvSpPr>
          <p:nvPr>
            <p:ph type="body" idx="1"/>
          </p:nvPr>
        </p:nvSpPr>
        <p:spPr>
          <a:xfrm>
            <a:off x="1276350" y="3473452"/>
            <a:ext cx="7048500" cy="1265602"/>
          </a:xfrm>
          <a:prstGeom prst="rect">
            <a:avLst/>
          </a:prstGeom>
          <a:solidFill>
            <a:srgbClr val="DDF1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14300" indent="-114300">
              <a:spcAft>
                <a:spcPts val="600"/>
              </a:spcAft>
              <a:buFont typeface="Wingdings" pitchFamily="2" charset="2"/>
              <a:buChar char="§"/>
            </a:pPr>
            <a:r>
              <a:rPr lang="en-US" sz="1400" dirty="0" smtClean="0">
                <a:solidFill>
                  <a:srgbClr val="000000"/>
                </a:solidFill>
                <a:latin typeface="Arial" pitchFamily="34" charset="0"/>
                <a:cs typeface="Arial" pitchFamily="34" charset="0"/>
              </a:rPr>
              <a:t>Passive share of US Institutional </a:t>
            </a:r>
            <a:r>
              <a:rPr lang="en-US" sz="1400" dirty="0" err="1" smtClean="0">
                <a:solidFill>
                  <a:srgbClr val="000000"/>
                </a:solidFill>
                <a:latin typeface="Arial" pitchFamily="34" charset="0"/>
                <a:cs typeface="Arial" pitchFamily="34" charset="0"/>
              </a:rPr>
              <a:t>AuM</a:t>
            </a:r>
            <a:r>
              <a:rPr lang="en-US" sz="1400" dirty="0" smtClean="0">
                <a:solidFill>
                  <a:srgbClr val="000000"/>
                </a:solidFill>
                <a:latin typeface="Arial" pitchFamily="34" charset="0"/>
                <a:cs typeface="Arial" pitchFamily="34" charset="0"/>
              </a:rPr>
              <a:t> in equities increased from 18% in 2005 to 34% in 2015, with a 7 percentage point gain between 2011 and 2015</a:t>
            </a:r>
            <a:endParaRPr lang="en-US" sz="1400" i="1" dirty="0" smtClean="0">
              <a:solidFill>
                <a:srgbClr val="000000"/>
              </a:solidFill>
              <a:latin typeface="Arial" pitchFamily="34" charset="0"/>
              <a:cs typeface="Arial" pitchFamily="34" charset="0"/>
            </a:endParaRPr>
          </a:p>
          <a:p>
            <a:pPr marL="342900" lvl="1" indent="-114300">
              <a:spcAft>
                <a:spcPts val="1200"/>
              </a:spcAft>
              <a:buFont typeface="Calibri" pitchFamily="34" charset="0"/>
              <a:buChar char="−"/>
            </a:pPr>
            <a:r>
              <a:rPr lang="en-US" sz="1200" i="1" dirty="0" smtClean="0">
                <a:solidFill>
                  <a:srgbClr val="000000"/>
                </a:solidFill>
                <a:latin typeface="Arial" pitchFamily="34" charset="0"/>
                <a:cs typeface="Arial" pitchFamily="34" charset="0"/>
              </a:rPr>
              <a:t>Passive share may be under-represented due to managers self reporting ass</a:t>
            </a:r>
            <a:r>
              <a:rPr lang="en-US" sz="1200" dirty="0" smtClean="0">
                <a:solidFill>
                  <a:srgbClr val="000000"/>
                </a:solidFill>
                <a:latin typeface="Arial" pitchFamily="34" charset="0"/>
                <a:cs typeface="Arial" pitchFamily="34" charset="0"/>
              </a:rPr>
              <a:t>ets in </a:t>
            </a:r>
            <a:r>
              <a:rPr lang="en-US" sz="1200" dirty="0" err="1" smtClean="0">
                <a:solidFill>
                  <a:srgbClr val="000000"/>
                </a:solidFill>
                <a:latin typeface="Arial" pitchFamily="34" charset="0"/>
                <a:cs typeface="Arial" pitchFamily="34" charset="0"/>
              </a:rPr>
              <a:t>eVestment</a:t>
            </a:r>
            <a:endParaRPr lang="en-US" sz="1200" dirty="0" smtClean="0">
              <a:solidFill>
                <a:srgbClr val="000000"/>
              </a:solidFill>
              <a:latin typeface="Arial" pitchFamily="34" charset="0"/>
              <a:cs typeface="Arial" pitchFamily="34" charset="0"/>
            </a:endParaRPr>
          </a:p>
          <a:p>
            <a:pPr marL="114300" indent="-114300">
              <a:spcAft>
                <a:spcPts val="1200"/>
              </a:spcAft>
              <a:buFont typeface="Wingdings" pitchFamily="2" charset="2"/>
              <a:buChar char="§"/>
            </a:pPr>
            <a:r>
              <a:rPr lang="en-US" sz="1200" dirty="0" smtClean="0">
                <a:solidFill>
                  <a:srgbClr val="000000"/>
                </a:solidFill>
                <a:latin typeface="Arial" pitchFamily="34" charset="0"/>
                <a:cs typeface="Arial" pitchFamily="34" charset="0"/>
              </a:rPr>
              <a:t>Active assets grew almost 90% n absolute terms from $3.7tr in 2005 to $7.1tr in 2015. Passive assets grew 340% from $0.83tr to $3.7tr during the same period. </a:t>
            </a:r>
          </a:p>
        </p:txBody>
      </p:sp>
      <p:sp>
        <p:nvSpPr>
          <p:cNvPr id="6" name="Rectangle 5"/>
          <p:cNvSpPr/>
          <p:nvPr/>
        </p:nvSpPr>
        <p:spPr>
          <a:xfrm>
            <a:off x="1292469" y="4923691"/>
            <a:ext cx="7042638" cy="1846386"/>
          </a:xfrm>
          <a:prstGeom prst="rect">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14300" indent="-114300">
              <a:spcAft>
                <a:spcPts val="600"/>
              </a:spcAft>
              <a:buFont typeface="Wingdings" pitchFamily="2" charset="2"/>
              <a:buChar char="§"/>
            </a:pPr>
            <a:r>
              <a:rPr lang="en-US" sz="1400" dirty="0" smtClean="0">
                <a:solidFill>
                  <a:srgbClr val="000000"/>
                </a:solidFill>
                <a:latin typeface="Arial" pitchFamily="34" charset="0"/>
                <a:cs typeface="Arial" pitchFamily="34" charset="0"/>
              </a:rPr>
              <a:t>Passive share of US Retail </a:t>
            </a:r>
            <a:r>
              <a:rPr lang="en-US" sz="1400" dirty="0" err="1" smtClean="0">
                <a:solidFill>
                  <a:srgbClr val="000000"/>
                </a:solidFill>
                <a:latin typeface="Arial" pitchFamily="34" charset="0"/>
                <a:cs typeface="Arial" pitchFamily="34" charset="0"/>
              </a:rPr>
              <a:t>AuM</a:t>
            </a:r>
            <a:r>
              <a:rPr lang="en-US" sz="1400" dirty="0" smtClean="0">
                <a:solidFill>
                  <a:srgbClr val="000000"/>
                </a:solidFill>
                <a:latin typeface="Arial" pitchFamily="34" charset="0"/>
                <a:cs typeface="Arial" pitchFamily="34" charset="0"/>
              </a:rPr>
              <a:t> in equities has increased from 18% in 2005 to 38% in 2015</a:t>
            </a:r>
          </a:p>
          <a:p>
            <a:pPr marL="284163" lvl="1" indent="-111125">
              <a:spcAft>
                <a:spcPts val="1200"/>
              </a:spcAft>
              <a:buFont typeface="Calibri" pitchFamily="34" charset="0"/>
              <a:buChar char="−"/>
            </a:pPr>
            <a:r>
              <a:rPr lang="en-US" sz="1200" dirty="0" smtClean="0">
                <a:solidFill>
                  <a:srgbClr val="000000"/>
                </a:solidFill>
                <a:latin typeface="Arial" pitchFamily="34" charset="0"/>
                <a:cs typeface="Arial" pitchFamily="34" charset="0"/>
              </a:rPr>
              <a:t>Adoption of ETFs has powered passive trend with the wrapper gaining market share from 7% of </a:t>
            </a:r>
            <a:r>
              <a:rPr lang="en-US" sz="1200" dirty="0" err="1" smtClean="0">
                <a:solidFill>
                  <a:srgbClr val="000000"/>
                </a:solidFill>
                <a:latin typeface="Arial" pitchFamily="34" charset="0"/>
                <a:cs typeface="Arial" pitchFamily="34" charset="0"/>
              </a:rPr>
              <a:t>AuM</a:t>
            </a:r>
            <a:r>
              <a:rPr lang="en-US" sz="1200" dirty="0" smtClean="0">
                <a:solidFill>
                  <a:srgbClr val="000000"/>
                </a:solidFill>
                <a:latin typeface="Arial" pitchFamily="34" charset="0"/>
                <a:cs typeface="Arial" pitchFamily="34" charset="0"/>
              </a:rPr>
              <a:t> in 2005 to 19% in 2015</a:t>
            </a:r>
          </a:p>
          <a:p>
            <a:pPr marL="114300" indent="-114300">
              <a:spcAft>
                <a:spcPts val="1200"/>
              </a:spcAft>
              <a:buFont typeface="Wingdings" pitchFamily="2" charset="2"/>
              <a:buChar char="§"/>
            </a:pPr>
            <a:r>
              <a:rPr lang="en-US" sz="1200" dirty="0" smtClean="0">
                <a:solidFill>
                  <a:srgbClr val="000000"/>
                </a:solidFill>
                <a:latin typeface="Arial" pitchFamily="34" charset="0"/>
                <a:cs typeface="Arial" pitchFamily="34" charset="0"/>
              </a:rPr>
              <a:t>Active assets grew 61% in absolute terms, from $3.3tr in 2005 to $5.3tr in 2015. </a:t>
            </a:r>
          </a:p>
          <a:p>
            <a:pPr marL="114300" indent="-114300">
              <a:spcAft>
                <a:spcPts val="1200"/>
              </a:spcAft>
              <a:buFont typeface="Wingdings" pitchFamily="2" charset="2"/>
              <a:buChar char="§"/>
            </a:pPr>
            <a:r>
              <a:rPr lang="en-US" sz="1200" dirty="0" smtClean="0">
                <a:solidFill>
                  <a:srgbClr val="000000"/>
                </a:solidFill>
                <a:latin typeface="Arial" pitchFamily="34" charset="0"/>
                <a:cs typeface="Arial" pitchFamily="34" charset="0"/>
              </a:rPr>
              <a:t>Passive assets grew 350% from $0.72tr to $3.23tr during the same period. </a:t>
            </a:r>
          </a:p>
          <a:p>
            <a:pPr marL="114300" indent="-114300">
              <a:spcAft>
                <a:spcPts val="1200"/>
              </a:spcAft>
              <a:buFont typeface="Wingdings" pitchFamily="2" charset="2"/>
              <a:buChar char="§"/>
            </a:pPr>
            <a:r>
              <a:rPr lang="en-US" sz="1200" dirty="0" smtClean="0">
                <a:solidFill>
                  <a:srgbClr val="000000"/>
                </a:solidFill>
                <a:latin typeface="Arial" pitchFamily="34" charset="0"/>
                <a:cs typeface="Arial" pitchFamily="34" charset="0"/>
              </a:rPr>
              <a:t>ETF’s grew from $0.28tr to $1.62tr during the same period.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ABE4F2A9-E60D-4A0F-959C-4A90586E41F5}" type="slidenum">
              <a:rPr lang="en-US" smtClean="0"/>
              <a:pPr>
                <a:defRPr/>
              </a:pPr>
              <a:t>20</a:t>
            </a:fld>
            <a:endParaRPr lang="en-US" dirty="0"/>
          </a:p>
        </p:txBody>
      </p:sp>
      <p:sp>
        <p:nvSpPr>
          <p:cNvPr id="5" name="Text Placeholder 3"/>
          <p:cNvSpPr>
            <a:spLocks noGrp="1"/>
          </p:cNvSpPr>
          <p:nvPr>
            <p:ph type="body" idx="1"/>
          </p:nvPr>
        </p:nvSpPr>
        <p:spPr>
          <a:xfrm>
            <a:off x="1285344" y="3390138"/>
            <a:ext cx="7048500" cy="3294063"/>
          </a:xfrm>
          <a:prstGeom prst="rect">
            <a:avLst/>
          </a:prstGeom>
          <a:noFill/>
        </p:spPr>
        <p:txBody>
          <a:bodyPr/>
          <a:lstStyle/>
          <a:p>
            <a:pPr algn="ctr" eaLnBrk="1" hangingPunct="1">
              <a:lnSpc>
                <a:spcPts val="1255"/>
              </a:lnSpc>
              <a:spcBef>
                <a:spcPts val="0"/>
              </a:spcBef>
            </a:pPr>
            <a:r>
              <a:rPr lang="en-US" sz="800" b="1" i="1" dirty="0" smtClean="0">
                <a:solidFill>
                  <a:srgbClr val="FF0000"/>
                </a:solidFill>
                <a:latin typeface="Arial" pitchFamily="34" charset="0"/>
                <a:cs typeface="Arial" pitchFamily="34" charset="0"/>
              </a:rPr>
              <a:t>GDP Growth</a:t>
            </a:r>
          </a:p>
          <a:p>
            <a:pPr marL="121172" indent="-121172" algn="ctr">
              <a:lnSpc>
                <a:spcPts val="1255"/>
              </a:lnSpc>
              <a:spcBef>
                <a:spcPts val="0"/>
              </a:spcBef>
              <a:buClr>
                <a:schemeClr val="tx1"/>
              </a:buClr>
              <a:defRPr/>
            </a:pPr>
            <a:r>
              <a:rPr lang="en-US" altLang="ko-KR" sz="800" i="1" dirty="0" smtClean="0">
                <a:solidFill>
                  <a:srgbClr val="002060"/>
                </a:solidFill>
                <a:latin typeface="Arial" pitchFamily="34" charset="0"/>
                <a:cs typeface="Arial" pitchFamily="34" charset="0"/>
              </a:rPr>
              <a:t>Global GDP Growth Improves in H2 after Weak H1  </a:t>
            </a:r>
          </a:p>
          <a:p>
            <a:pPr marL="121172" indent="-121172" algn="ctr">
              <a:lnSpc>
                <a:spcPts val="1255"/>
              </a:lnSpc>
              <a:spcBef>
                <a:spcPts val="0"/>
              </a:spcBef>
              <a:buClr>
                <a:schemeClr val="tx1"/>
              </a:buClr>
              <a:defRPr/>
            </a:pPr>
            <a:r>
              <a:rPr lang="en-US" altLang="ko-KR" sz="800" i="1" dirty="0" smtClean="0">
                <a:solidFill>
                  <a:srgbClr val="002060"/>
                </a:solidFill>
                <a:latin typeface="Arial" pitchFamily="34" charset="0"/>
                <a:cs typeface="Arial" pitchFamily="34" charset="0"/>
              </a:rPr>
              <a:t>U.S. GDP Rebound after Q1 Contraction &amp; Soft Q2</a:t>
            </a:r>
          </a:p>
          <a:p>
            <a:pPr marL="121172" indent="-121172" algn="ctr">
              <a:lnSpc>
                <a:spcPts val="1255"/>
              </a:lnSpc>
              <a:spcBef>
                <a:spcPts val="0"/>
              </a:spcBef>
              <a:buClr>
                <a:schemeClr val="tx1"/>
              </a:buClr>
              <a:defRPr/>
            </a:pPr>
            <a:r>
              <a:rPr lang="en-US" sz="800" i="1" dirty="0" smtClean="0">
                <a:solidFill>
                  <a:srgbClr val="002060"/>
                </a:solidFill>
                <a:latin typeface="Arial" pitchFamily="34" charset="0"/>
                <a:cs typeface="Arial" pitchFamily="34" charset="0"/>
              </a:rPr>
              <a:t>Solid U.K. GDP Growth after Soft H1</a:t>
            </a:r>
            <a:endParaRPr lang="en-US" altLang="ko-KR" sz="800" i="1" dirty="0" smtClean="0">
              <a:solidFill>
                <a:srgbClr val="002060"/>
              </a:solidFill>
              <a:latin typeface="Arial" pitchFamily="34" charset="0"/>
              <a:cs typeface="Arial" pitchFamily="34" charset="0"/>
            </a:endParaRPr>
          </a:p>
          <a:p>
            <a:pPr marL="121172" indent="-121172" algn="ctr">
              <a:lnSpc>
                <a:spcPts val="1255"/>
              </a:lnSpc>
              <a:spcBef>
                <a:spcPts val="0"/>
              </a:spcBef>
              <a:buClr>
                <a:schemeClr val="tx1"/>
              </a:buClr>
              <a:defRPr/>
            </a:pPr>
            <a:r>
              <a:rPr lang="en-US" altLang="ko-KR" sz="800" i="1" dirty="0" smtClean="0">
                <a:solidFill>
                  <a:srgbClr val="002060"/>
                </a:solidFill>
                <a:latin typeface="Arial" pitchFamily="34" charset="0"/>
                <a:cs typeface="Arial" pitchFamily="34" charset="0"/>
              </a:rPr>
              <a:t>Further Improvement in </a:t>
            </a:r>
            <a:r>
              <a:rPr lang="en-US" altLang="ko-KR" sz="800" i="1" dirty="0" err="1" smtClean="0">
                <a:solidFill>
                  <a:srgbClr val="002060"/>
                </a:solidFill>
                <a:latin typeface="Arial" pitchFamily="34" charset="0"/>
                <a:cs typeface="Arial" pitchFamily="34" charset="0"/>
              </a:rPr>
              <a:t>Eurozone</a:t>
            </a:r>
            <a:r>
              <a:rPr lang="en-US" altLang="ko-KR" sz="800" i="1" dirty="0" smtClean="0">
                <a:solidFill>
                  <a:srgbClr val="002060"/>
                </a:solidFill>
                <a:latin typeface="Arial" pitchFamily="34" charset="0"/>
                <a:cs typeface="Arial" pitchFamily="34" charset="0"/>
              </a:rPr>
              <a:t> GDP Growth after Better-than-Expected Growth in H1</a:t>
            </a:r>
          </a:p>
          <a:p>
            <a:pPr marL="121172" indent="-121172" algn="ctr">
              <a:lnSpc>
                <a:spcPts val="1255"/>
              </a:lnSpc>
              <a:spcBef>
                <a:spcPts val="0"/>
              </a:spcBef>
              <a:buClr>
                <a:schemeClr val="tx1"/>
              </a:buClr>
              <a:defRPr/>
            </a:pPr>
            <a:r>
              <a:rPr lang="en-US" altLang="ko-KR" sz="800" i="1" dirty="0" smtClean="0">
                <a:solidFill>
                  <a:srgbClr val="002060"/>
                </a:solidFill>
                <a:latin typeface="Arial" pitchFamily="34" charset="0"/>
                <a:cs typeface="Arial" pitchFamily="34" charset="0"/>
              </a:rPr>
              <a:t>Solid GDP Growth in Japan with Fiscal &amp; </a:t>
            </a:r>
            <a:r>
              <a:rPr lang="en-US" altLang="ko-KR" sz="800" i="1" dirty="0" err="1" smtClean="0">
                <a:solidFill>
                  <a:srgbClr val="002060"/>
                </a:solidFill>
                <a:latin typeface="Arial" pitchFamily="34" charset="0"/>
                <a:cs typeface="Arial" pitchFamily="34" charset="0"/>
              </a:rPr>
              <a:t>BoJ</a:t>
            </a:r>
            <a:r>
              <a:rPr lang="en-US" altLang="ko-KR" sz="800" i="1" dirty="0" smtClean="0">
                <a:solidFill>
                  <a:srgbClr val="002060"/>
                </a:solidFill>
                <a:latin typeface="Arial" pitchFamily="34" charset="0"/>
                <a:cs typeface="Arial" pitchFamily="34" charset="0"/>
              </a:rPr>
              <a:t> Stimulus, Weak Yen Boost to Exports</a:t>
            </a:r>
          </a:p>
          <a:p>
            <a:pPr marL="121172" indent="-121172" algn="ctr">
              <a:lnSpc>
                <a:spcPts val="1255"/>
              </a:lnSpc>
              <a:spcBef>
                <a:spcPts val="0"/>
              </a:spcBef>
              <a:buClr>
                <a:schemeClr val="tx1"/>
              </a:buClr>
              <a:defRPr/>
            </a:pPr>
            <a:r>
              <a:rPr lang="en-US" sz="800" i="1" dirty="0" smtClean="0">
                <a:solidFill>
                  <a:srgbClr val="002060"/>
                </a:solidFill>
                <a:latin typeface="Arial" pitchFamily="34" charset="0"/>
                <a:ea typeface="ＭＳ Ｐゴシック"/>
                <a:cs typeface="Arial" pitchFamily="34" charset="0"/>
              </a:rPr>
              <a:t>Improved GDP Growth in EM Asia led by India &amp; Korea. China Stable </a:t>
            </a:r>
          </a:p>
          <a:p>
            <a:pPr marL="121172" indent="-121172" algn="ctr">
              <a:lnSpc>
                <a:spcPts val="1255"/>
              </a:lnSpc>
              <a:spcBef>
                <a:spcPts val="0"/>
              </a:spcBef>
              <a:buClr>
                <a:schemeClr val="tx1"/>
              </a:buClr>
              <a:defRPr/>
            </a:pPr>
            <a:r>
              <a:rPr lang="en-US" sz="800" i="1" dirty="0" smtClean="0">
                <a:solidFill>
                  <a:srgbClr val="002060"/>
                </a:solidFill>
                <a:latin typeface="Arial" pitchFamily="34" charset="0"/>
                <a:ea typeface="ＭＳ Ｐゴシック"/>
                <a:cs typeface="Arial" pitchFamily="34" charset="0"/>
              </a:rPr>
              <a:t>Modest GDP Growth in Latin America &amp; EM Europe as Brazil &amp; Russia Bottom</a:t>
            </a:r>
          </a:p>
          <a:p>
            <a:pPr marL="121172" indent="-121172" algn="ctr">
              <a:lnSpc>
                <a:spcPts val="1255"/>
              </a:lnSpc>
              <a:spcBef>
                <a:spcPts val="0"/>
              </a:spcBef>
              <a:buClr>
                <a:schemeClr val="tx1"/>
              </a:buClr>
              <a:defRPr/>
            </a:pPr>
            <a:r>
              <a:rPr lang="en-US" sz="800" b="1" i="1" dirty="0" smtClean="0">
                <a:solidFill>
                  <a:srgbClr val="FF0000"/>
                </a:solidFill>
                <a:latin typeface="Arial" pitchFamily="34" charset="0"/>
                <a:cs typeface="Arial" pitchFamily="34" charset="0"/>
              </a:rPr>
              <a:t>Interest Rates</a:t>
            </a:r>
          </a:p>
          <a:p>
            <a:pPr algn="ctr">
              <a:lnSpc>
                <a:spcPts val="1255"/>
              </a:lnSpc>
              <a:spcBef>
                <a:spcPts val="0"/>
              </a:spcBef>
            </a:pPr>
            <a:r>
              <a:rPr lang="en-US" sz="800" i="1" dirty="0" smtClean="0">
                <a:solidFill>
                  <a:srgbClr val="002060"/>
                </a:solidFill>
                <a:latin typeface="Arial" pitchFamily="34" charset="0"/>
                <a:cs typeface="Arial" pitchFamily="34" charset="0"/>
              </a:rPr>
              <a:t>Fed Rate Lift-off in September 2015. Rate Hikes Gradual &amp; Modest </a:t>
            </a:r>
          </a:p>
          <a:p>
            <a:pPr algn="ctr">
              <a:lnSpc>
                <a:spcPts val="1255"/>
              </a:lnSpc>
              <a:spcBef>
                <a:spcPts val="0"/>
              </a:spcBef>
            </a:pPr>
            <a:r>
              <a:rPr lang="en-US" sz="800" i="1" dirty="0" smtClean="0">
                <a:solidFill>
                  <a:srgbClr val="002060"/>
                </a:solidFill>
                <a:latin typeface="Arial" pitchFamily="34" charset="0"/>
                <a:cs typeface="Arial" pitchFamily="34" charset="0"/>
              </a:rPr>
              <a:t>ECB Continues QE Buying, No Premature Taper.  BoE Starts Rate Hikes in Q4 2015</a:t>
            </a:r>
          </a:p>
          <a:p>
            <a:pPr algn="ctr">
              <a:lnSpc>
                <a:spcPts val="1255"/>
              </a:lnSpc>
              <a:spcBef>
                <a:spcPts val="0"/>
              </a:spcBef>
            </a:pPr>
            <a:r>
              <a:rPr lang="en-US" sz="800" i="1" dirty="0" smtClean="0">
                <a:solidFill>
                  <a:srgbClr val="002060"/>
                </a:solidFill>
                <a:latin typeface="Arial" pitchFamily="34" charset="0"/>
                <a:cs typeface="Arial" pitchFamily="34" charset="0"/>
              </a:rPr>
              <a:t>Bank of Japan Expands QE Stimulus </a:t>
            </a:r>
          </a:p>
          <a:p>
            <a:pPr algn="ctr">
              <a:lnSpc>
                <a:spcPts val="1255"/>
              </a:lnSpc>
              <a:spcBef>
                <a:spcPts val="0"/>
              </a:spcBef>
            </a:pPr>
            <a:r>
              <a:rPr lang="en-US" sz="800" i="1" dirty="0" smtClean="0">
                <a:solidFill>
                  <a:srgbClr val="002060"/>
                </a:solidFill>
                <a:latin typeface="Arial" pitchFamily="34" charset="0"/>
                <a:cs typeface="Arial" pitchFamily="34" charset="0"/>
              </a:rPr>
              <a:t>Further Aggressive Stimulus Measures in China</a:t>
            </a:r>
            <a:endParaRPr lang="en-US" sz="800" i="1" dirty="0" smtClean="0">
              <a:solidFill>
                <a:srgbClr val="002060"/>
              </a:solidFill>
              <a:latin typeface="Arial" pitchFamily="34" charset="0"/>
              <a:ea typeface="Gulim" pitchFamily="34" charset="-127"/>
              <a:cs typeface="Arial" pitchFamily="34" charset="0"/>
            </a:endParaRPr>
          </a:p>
          <a:p>
            <a:pPr algn="ctr">
              <a:lnSpc>
                <a:spcPts val="1255"/>
              </a:lnSpc>
              <a:spcBef>
                <a:spcPts val="0"/>
              </a:spcBef>
            </a:pPr>
            <a:r>
              <a:rPr lang="en-US" sz="800" i="1" dirty="0" smtClean="0">
                <a:solidFill>
                  <a:srgbClr val="002060"/>
                </a:solidFill>
                <a:latin typeface="Arial" pitchFamily="34" charset="0"/>
                <a:cs typeface="Arial" pitchFamily="34" charset="0"/>
              </a:rPr>
              <a:t>Rate Cuts &amp; Easing Measures by Other Emerging Central Banks</a:t>
            </a:r>
          </a:p>
          <a:p>
            <a:pPr algn="ctr" eaLnBrk="1" hangingPunct="1">
              <a:lnSpc>
                <a:spcPts val="1255"/>
              </a:lnSpc>
              <a:spcBef>
                <a:spcPts val="0"/>
              </a:spcBef>
            </a:pPr>
            <a:r>
              <a:rPr lang="en-US" sz="800" b="1" i="1" dirty="0" smtClean="0">
                <a:solidFill>
                  <a:srgbClr val="FF0000"/>
                </a:solidFill>
                <a:latin typeface="Arial" pitchFamily="34" charset="0"/>
                <a:cs typeface="Arial" pitchFamily="34" charset="0"/>
              </a:rPr>
              <a:t>Inflation</a:t>
            </a:r>
          </a:p>
          <a:p>
            <a:pPr algn="ctr" eaLnBrk="1" hangingPunct="1">
              <a:lnSpc>
                <a:spcPts val="1255"/>
              </a:lnSpc>
              <a:spcBef>
                <a:spcPts val="0"/>
              </a:spcBef>
            </a:pPr>
            <a:r>
              <a:rPr lang="en-US" sz="800" i="1" dirty="0" smtClean="0">
                <a:solidFill>
                  <a:srgbClr val="002060"/>
                </a:solidFill>
                <a:latin typeface="Arial" pitchFamily="34" charset="0"/>
                <a:cs typeface="Arial" pitchFamily="34" charset="0"/>
              </a:rPr>
              <a:t>Inflation Remains Low in U.S., U.K., &amp; </a:t>
            </a:r>
            <a:r>
              <a:rPr lang="en-US" sz="800" i="1" dirty="0" err="1" smtClean="0">
                <a:solidFill>
                  <a:srgbClr val="002060"/>
                </a:solidFill>
                <a:latin typeface="Arial" pitchFamily="34" charset="0"/>
                <a:cs typeface="Arial" pitchFamily="34" charset="0"/>
              </a:rPr>
              <a:t>Eurozone</a:t>
            </a:r>
            <a:r>
              <a:rPr lang="en-US" sz="800" i="1" dirty="0" smtClean="0">
                <a:solidFill>
                  <a:srgbClr val="002060"/>
                </a:solidFill>
                <a:latin typeface="Arial" pitchFamily="34" charset="0"/>
                <a:cs typeface="Arial" pitchFamily="34" charset="0"/>
              </a:rPr>
              <a:t> </a:t>
            </a:r>
          </a:p>
          <a:p>
            <a:pPr algn="ctr" eaLnBrk="1" hangingPunct="1">
              <a:lnSpc>
                <a:spcPts val="1255"/>
              </a:lnSpc>
              <a:spcBef>
                <a:spcPts val="0"/>
              </a:spcBef>
            </a:pPr>
            <a:r>
              <a:rPr lang="en-US" altLang="ko-KR" sz="800" i="1" kern="0" dirty="0" smtClean="0">
                <a:solidFill>
                  <a:srgbClr val="002060"/>
                </a:solidFill>
                <a:latin typeface="Arial" pitchFamily="34" charset="0"/>
                <a:cs typeface="Arial" pitchFamily="34" charset="0"/>
              </a:rPr>
              <a:t>Deflation Risk Recedes as Oil &amp; Commodity Prices Stabilize </a:t>
            </a:r>
            <a:endParaRPr lang="en-US" sz="800" i="1" dirty="0" smtClean="0">
              <a:solidFill>
                <a:srgbClr val="002060"/>
              </a:solidFill>
              <a:latin typeface="Arial" pitchFamily="34" charset="0"/>
              <a:cs typeface="Arial" pitchFamily="34" charset="0"/>
            </a:endParaRPr>
          </a:p>
          <a:p>
            <a:pPr algn="ctr" eaLnBrk="1" hangingPunct="1">
              <a:lnSpc>
                <a:spcPts val="1255"/>
              </a:lnSpc>
              <a:spcBef>
                <a:spcPts val="0"/>
              </a:spcBef>
            </a:pPr>
            <a:r>
              <a:rPr lang="en-US" sz="800" i="1" dirty="0" smtClean="0">
                <a:solidFill>
                  <a:srgbClr val="002060"/>
                </a:solidFill>
                <a:latin typeface="Arial" pitchFamily="34" charset="0"/>
                <a:cs typeface="Arial" pitchFamily="34" charset="0"/>
              </a:rPr>
              <a:t>Japan Inflation Undershooting </a:t>
            </a:r>
            <a:r>
              <a:rPr lang="en-US" sz="800" i="1" dirty="0" err="1" smtClean="0">
                <a:solidFill>
                  <a:srgbClr val="002060"/>
                </a:solidFill>
                <a:latin typeface="Arial" pitchFamily="34" charset="0"/>
                <a:cs typeface="Arial" pitchFamily="34" charset="0"/>
              </a:rPr>
              <a:t>BoJ</a:t>
            </a:r>
            <a:r>
              <a:rPr lang="en-US" sz="800" i="1" dirty="0" smtClean="0">
                <a:solidFill>
                  <a:srgbClr val="002060"/>
                </a:solidFill>
                <a:latin typeface="Arial" pitchFamily="34" charset="0"/>
                <a:cs typeface="Arial" pitchFamily="34" charset="0"/>
              </a:rPr>
              <a:t> Target</a:t>
            </a:r>
          </a:p>
          <a:p>
            <a:pPr algn="ctr" eaLnBrk="1" hangingPunct="1">
              <a:lnSpc>
                <a:spcPts val="1255"/>
              </a:lnSpc>
              <a:spcBef>
                <a:spcPts val="0"/>
              </a:spcBef>
            </a:pPr>
            <a:r>
              <a:rPr lang="en-US" altLang="ko-KR" sz="800" i="1" kern="0" dirty="0" smtClean="0">
                <a:solidFill>
                  <a:srgbClr val="002060"/>
                </a:solidFill>
                <a:latin typeface="Arial" pitchFamily="34" charset="0"/>
                <a:cs typeface="Arial" pitchFamily="34" charset="0"/>
              </a:rPr>
              <a:t>Inflation Low or Falling in Emerging Economies</a:t>
            </a:r>
            <a:endParaRPr lang="en-US" sz="800" i="1" kern="0" dirty="0" smtClean="0">
              <a:solidFill>
                <a:srgbClr val="002060"/>
              </a:solidFill>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8" name="Text Placeholder 17"/>
          <p:cNvSpPr>
            <a:spLocks noGrp="1"/>
          </p:cNvSpPr>
          <p:nvPr>
            <p:ph type="body" sz="quarter" idx="12"/>
          </p:nvPr>
        </p:nvSpPr>
        <p:spPr>
          <a:xfrm>
            <a:off x="279400" y="759197"/>
            <a:ext cx="8580438" cy="53288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4"/>
          <p:cNvSpPr>
            <a:spLocks noGrp="1"/>
          </p:cNvSpPr>
          <p:nvPr>
            <p:ph type="sldNum" sz="quarter" idx="13"/>
          </p:nvPr>
        </p:nvSpPr>
        <p:spPr/>
        <p:txBody>
          <a:bodyPr/>
          <a:lstStyle>
            <a:lvl1pPr>
              <a:defRPr>
                <a:solidFill>
                  <a:srgbClr val="000000"/>
                </a:solidFill>
              </a:defRPr>
            </a:lvl1pPr>
          </a:lstStyle>
          <a:p>
            <a:pPr>
              <a:defRPr/>
            </a:pPr>
            <a:fld id="{0D855B78-496B-4646-B2A2-A0F15A138213}"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1" descr="GSAA_PIIA_outlook-prudential"/>
          <p:cNvPicPr>
            <a:picLocks noChangeAspect="1" noChangeArrowheads="1"/>
          </p:cNvPicPr>
          <p:nvPr userDrawn="1"/>
        </p:nvPicPr>
        <p:blipFill>
          <a:blip r:embed="rId2" cstate="print"/>
          <a:srcRect/>
          <a:stretch>
            <a:fillRect/>
          </a:stretch>
        </p:blipFill>
        <p:spPr bwMode="auto">
          <a:xfrm>
            <a:off x="0" y="0"/>
            <a:ext cx="9144000" cy="6861175"/>
          </a:xfrm>
          <a:prstGeom prst="rect">
            <a:avLst/>
          </a:prstGeom>
          <a:noFill/>
          <a:ln w="9525">
            <a:noFill/>
            <a:miter lim="800000"/>
            <a:headEnd/>
            <a:tailEnd/>
          </a:ln>
        </p:spPr>
      </p:pic>
      <p:sp>
        <p:nvSpPr>
          <p:cNvPr id="5" name="Line 13"/>
          <p:cNvSpPr>
            <a:spLocks noChangeShapeType="1"/>
          </p:cNvSpPr>
          <p:nvPr userDrawn="1"/>
        </p:nvSpPr>
        <p:spPr bwMode="auto">
          <a:xfrm>
            <a:off x="5486400" y="3124200"/>
            <a:ext cx="0" cy="1314450"/>
          </a:xfrm>
          <a:prstGeom prst="line">
            <a:avLst/>
          </a:prstGeom>
          <a:noFill/>
          <a:ln w="28575">
            <a:solidFill>
              <a:schemeClr val="tx1">
                <a:lumMod val="90000"/>
                <a:lumOff val="10000"/>
              </a:schemeClr>
            </a:solidFill>
            <a:round/>
            <a:headEnd/>
            <a:tailEnd/>
          </a:ln>
          <a:effectLst/>
        </p:spPr>
        <p:txBody>
          <a:bodyPr lIns="0" tIns="0" rIns="0" bIns="0" anchor="b">
            <a:spAutoFit/>
          </a:bodyPr>
          <a:lstStyle/>
          <a:p>
            <a:pPr>
              <a:defRPr/>
            </a:pPr>
            <a:endParaRPr lang="en-US" dirty="0">
              <a:latin typeface="Arial" pitchFamily="34" charset="0"/>
            </a:endParaRPr>
          </a:p>
        </p:txBody>
      </p:sp>
      <p:sp>
        <p:nvSpPr>
          <p:cNvPr id="6" name="Rectangle 14"/>
          <p:cNvSpPr>
            <a:spLocks noChangeArrowheads="1"/>
          </p:cNvSpPr>
          <p:nvPr userDrawn="1"/>
        </p:nvSpPr>
        <p:spPr bwMode="auto">
          <a:xfrm>
            <a:off x="425450" y="6469405"/>
            <a:ext cx="3643626" cy="161583"/>
          </a:xfrm>
          <a:prstGeom prst="rect">
            <a:avLst/>
          </a:prstGeom>
          <a:noFill/>
          <a:ln w="9525">
            <a:noFill/>
            <a:miter lim="800000"/>
            <a:headEnd/>
            <a:tailEnd/>
          </a:ln>
          <a:effectLst/>
        </p:spPr>
        <p:txBody>
          <a:bodyPr wrap="none" lIns="0" tIns="0" rIns="0" bIns="0" anchor="b">
            <a:spAutoFit/>
          </a:bodyPr>
          <a:lstStyle/>
          <a:p>
            <a:pPr>
              <a:defRPr/>
            </a:pPr>
            <a:r>
              <a:rPr lang="en-US" sz="1000" b="0" kern="1200" dirty="0" smtClean="0">
                <a:solidFill>
                  <a:srgbClr val="000000"/>
                </a:solidFill>
                <a:latin typeface="Arial" pitchFamily="34" charset="0"/>
                <a:ea typeface="ＭＳ Ｐゴシック"/>
                <a:cs typeface="Arial" pitchFamily="34" charset="0"/>
              </a:rPr>
              <a:t>For Informational Use Only.  Not Intended as Investment Advice</a:t>
            </a:r>
            <a:r>
              <a:rPr lang="en-US" sz="1050" b="0" kern="1200" dirty="0" smtClean="0">
                <a:solidFill>
                  <a:srgbClr val="000000"/>
                </a:solidFill>
                <a:latin typeface="+mj-lt"/>
                <a:ea typeface="ＭＳ Ｐゴシック"/>
                <a:cs typeface="Arial" pitchFamily="34" charset="0"/>
              </a:rPr>
              <a:t>.</a:t>
            </a:r>
            <a:endParaRPr lang="en-US" sz="1050" dirty="0">
              <a:solidFill>
                <a:srgbClr val="000000"/>
              </a:solidFill>
              <a:latin typeface="+mj-lt"/>
            </a:endParaRPr>
          </a:p>
        </p:txBody>
      </p:sp>
      <p:sp>
        <p:nvSpPr>
          <p:cNvPr id="2278402" name="Rectangle 2"/>
          <p:cNvSpPr>
            <a:spLocks noGrp="1" noChangeArrowheads="1"/>
          </p:cNvSpPr>
          <p:nvPr>
            <p:ph type="ctrTitle"/>
          </p:nvPr>
        </p:nvSpPr>
        <p:spPr>
          <a:xfrm>
            <a:off x="5486400" y="3124200"/>
            <a:ext cx="3124200" cy="457200"/>
          </a:xfrm>
        </p:spPr>
        <p:txBody>
          <a:bodyPr anchor="ctr"/>
          <a:lstStyle>
            <a:lvl1pPr>
              <a:defRPr sz="1600">
                <a:solidFill>
                  <a:srgbClr val="003399"/>
                </a:solidFill>
              </a:defRPr>
            </a:lvl1pPr>
          </a:lstStyle>
          <a:p>
            <a:r>
              <a:rPr lang="en-US"/>
              <a:t>Click to edit Master title style</a:t>
            </a:r>
          </a:p>
        </p:txBody>
      </p:sp>
      <p:sp>
        <p:nvSpPr>
          <p:cNvPr id="2278403" name="Rectangle 3"/>
          <p:cNvSpPr>
            <a:spLocks noGrp="1" noChangeArrowheads="1"/>
          </p:cNvSpPr>
          <p:nvPr>
            <p:ph type="subTitle" idx="1"/>
          </p:nvPr>
        </p:nvSpPr>
        <p:spPr>
          <a:xfrm>
            <a:off x="5486400" y="3790950"/>
            <a:ext cx="3352800" cy="533400"/>
          </a:xfrm>
        </p:spPr>
        <p:txBody>
          <a:bodyPr/>
          <a:lstStyle>
            <a:lvl1pPr marL="0" indent="0">
              <a:buFontTx/>
              <a:buNone/>
              <a:defRPr sz="1600">
                <a:solidFill>
                  <a:srgbClr val="003399"/>
                </a:solidFill>
              </a:defRPr>
            </a:lvl1pPr>
          </a:lstStyle>
          <a:p>
            <a:r>
              <a:rPr lang="en-US"/>
              <a:t>Click to edit Master subtitle style</a:t>
            </a:r>
          </a:p>
        </p:txBody>
      </p:sp>
      <p:pic>
        <p:nvPicPr>
          <p:cNvPr id="7" name="Picture 18" descr="PruBYC_BlueBlack_®.wmf"/>
          <p:cNvPicPr>
            <a:picLocks noChangeAspect="1"/>
          </p:cNvPicPr>
          <p:nvPr userDrawn="1"/>
        </p:nvPicPr>
        <p:blipFill>
          <a:blip r:embed="rId3"/>
          <a:srcRect/>
          <a:stretch>
            <a:fillRect/>
          </a:stretch>
        </p:blipFill>
        <p:spPr bwMode="auto">
          <a:xfrm>
            <a:off x="8375650" y="6248400"/>
            <a:ext cx="477838" cy="46355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ntr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279400" y="730624"/>
            <a:ext cx="8580438" cy="380599"/>
          </a:xfrm>
        </p:spPr>
        <p:txBody>
          <a:bodyPr>
            <a:noAutofit/>
          </a:bodyPr>
          <a:lstStyle>
            <a:lvl1pPr marL="0" indent="0">
              <a:buFontTx/>
              <a:buNone/>
              <a:defRPr sz="1600" b="1" i="1">
                <a:solidFill>
                  <a:srgbClr val="002060"/>
                </a:solidFill>
              </a:defRPr>
            </a:lvl1pPr>
          </a:lstStyle>
          <a:p>
            <a:pPr lvl="0"/>
            <a:endParaRPr lang="en-US" dirty="0"/>
          </a:p>
        </p:txBody>
      </p:sp>
      <p:sp>
        <p:nvSpPr>
          <p:cNvPr id="15" name="Text Placeholder 14"/>
          <p:cNvSpPr>
            <a:spLocks noGrp="1"/>
          </p:cNvSpPr>
          <p:nvPr>
            <p:ph type="body" sz="quarter" idx="13"/>
          </p:nvPr>
        </p:nvSpPr>
        <p:spPr>
          <a:xfrm>
            <a:off x="279400" y="1337503"/>
            <a:ext cx="8580438" cy="4845810"/>
          </a:xfrm>
        </p:spPr>
        <p:txBody>
          <a:bodyPr>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CF465819-6755-453F-827F-D00223F71E6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279400" y="730624"/>
            <a:ext cx="8428759" cy="380599"/>
          </a:xfrm>
        </p:spPr>
        <p:txBody>
          <a:bodyPr>
            <a:noAutofit/>
          </a:bodyPr>
          <a:lstStyle>
            <a:lvl1pPr marL="0" indent="0">
              <a:buFontTx/>
              <a:buNone/>
              <a:defRPr sz="1600" b="1" i="1">
                <a:solidFill>
                  <a:srgbClr val="002060"/>
                </a:solidFill>
              </a:defRPr>
            </a:lvl1pPr>
          </a:lstStyle>
          <a:p>
            <a:pPr lvl="0"/>
            <a:endParaRPr lang="en-US" dirty="0"/>
          </a:p>
        </p:txBody>
      </p:sp>
      <p:sp>
        <p:nvSpPr>
          <p:cNvPr id="4" name="Slide Number Placeholder 14"/>
          <p:cNvSpPr>
            <a:spLocks noGrp="1"/>
          </p:cNvSpPr>
          <p:nvPr>
            <p:ph type="sldNum" sz="quarter" idx="13"/>
          </p:nvPr>
        </p:nvSpPr>
        <p:spPr/>
        <p:txBody>
          <a:bodyPr/>
          <a:lstStyle>
            <a:lvl1pPr>
              <a:defRPr/>
            </a:lvl1pPr>
          </a:lstStyle>
          <a:p>
            <a:pPr>
              <a:defRPr/>
            </a:pPr>
            <a:fld id="{4C549970-7B28-46A2-8ED7-34E3E8B6EFE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and Intr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3" name="Text Placeholder 12"/>
          <p:cNvSpPr>
            <a:spLocks noGrp="1"/>
          </p:cNvSpPr>
          <p:nvPr>
            <p:ph type="body" sz="quarter" idx="12"/>
          </p:nvPr>
        </p:nvSpPr>
        <p:spPr>
          <a:xfrm>
            <a:off x="279400" y="730624"/>
            <a:ext cx="8580438" cy="380599"/>
          </a:xfrm>
        </p:spPr>
        <p:txBody>
          <a:bodyPr>
            <a:noAutofit/>
          </a:bodyPr>
          <a:lstStyle>
            <a:lvl1pPr marL="0" indent="0">
              <a:buFontTx/>
              <a:buNone/>
              <a:defRPr sz="1600" b="1" i="1">
                <a:solidFill>
                  <a:srgbClr val="002060"/>
                </a:solidFill>
              </a:defRPr>
            </a:lvl1pPr>
          </a:lstStyle>
          <a:p>
            <a:pPr lvl="0"/>
            <a:endParaRPr lang="en-US" dirty="0"/>
          </a:p>
        </p:txBody>
      </p:sp>
      <p:sp>
        <p:nvSpPr>
          <p:cNvPr id="8" name="Text Placeholder 7"/>
          <p:cNvSpPr>
            <a:spLocks noGrp="1"/>
          </p:cNvSpPr>
          <p:nvPr>
            <p:ph type="body" sz="quarter" idx="13"/>
          </p:nvPr>
        </p:nvSpPr>
        <p:spPr>
          <a:xfrm>
            <a:off x="4745182" y="1243853"/>
            <a:ext cx="4114656" cy="45383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1F074EDA-18C6-4265-99CE-9B57593ECD1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4"/>
          <p:cNvSpPr>
            <a:spLocks noGrp="1"/>
          </p:cNvSpPr>
          <p:nvPr>
            <p:ph type="sldNum" sz="quarter" idx="10"/>
          </p:nvPr>
        </p:nvSpPr>
        <p:spPr/>
        <p:txBody>
          <a:bodyPr/>
          <a:lstStyle>
            <a:lvl1pPr>
              <a:defRPr/>
            </a:lvl1pPr>
          </a:lstStyle>
          <a:p>
            <a:pPr>
              <a:defRPr/>
            </a:pPr>
            <a:fld id="{8E0F9FD1-6E8A-4871-BC35-CE7140C188A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5" name="Picture 10" descr="Global_Master_IvestmentStrategy.jpg"/>
          <p:cNvPicPr>
            <a:picLocks noChangeAspect="1"/>
          </p:cNvPicPr>
          <p:nvPr userDrawn="1"/>
        </p:nvPicPr>
        <p:blipFill>
          <a:blip r:embed="rId2"/>
          <a:srcRect t="22702" b="33270"/>
          <a:stretch>
            <a:fillRect/>
          </a:stretch>
        </p:blipFill>
        <p:spPr bwMode="auto">
          <a:xfrm>
            <a:off x="0" y="0"/>
            <a:ext cx="9144000" cy="2905125"/>
          </a:xfrm>
          <a:prstGeom prst="rect">
            <a:avLst/>
          </a:prstGeom>
          <a:noFill/>
          <a:ln w="9525">
            <a:noFill/>
            <a:miter lim="800000"/>
            <a:headEnd/>
            <a:tailEnd/>
          </a:ln>
        </p:spPr>
      </p:pic>
      <p:sp>
        <p:nvSpPr>
          <p:cNvPr id="6" name="Rectangle 5"/>
          <p:cNvSpPr/>
          <p:nvPr userDrawn="1"/>
        </p:nvSpPr>
        <p:spPr>
          <a:xfrm>
            <a:off x="0" y="2846388"/>
            <a:ext cx="9144000" cy="138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dirty="0"/>
          </a:p>
        </p:txBody>
      </p:sp>
      <p:sp>
        <p:nvSpPr>
          <p:cNvPr id="8" name="Text Placeholder 3"/>
          <p:cNvSpPr txBox="1">
            <a:spLocks/>
          </p:cNvSpPr>
          <p:nvPr userDrawn="1"/>
        </p:nvSpPr>
        <p:spPr>
          <a:xfrm>
            <a:off x="593725" y="6327775"/>
            <a:ext cx="5616575" cy="436563"/>
          </a:xfrm>
          <a:prstGeom prst="rect">
            <a:avLst/>
          </a:prstGeom>
        </p:spPr>
        <p:txBody>
          <a:bodyPr lIns="0" bIns="0" anchor="b"/>
          <a:lstStyle/>
          <a:p>
            <a:pPr>
              <a:spcBef>
                <a:spcPts val="384"/>
              </a:spcBef>
              <a:defRPr/>
            </a:pPr>
            <a:r>
              <a:rPr lang="en-US" sz="1000" b="0" dirty="0">
                <a:solidFill>
                  <a:prstClr val="white">
                    <a:lumMod val="65000"/>
                  </a:prstClr>
                </a:solidFill>
                <a:latin typeface="Arial"/>
                <a:ea typeface="ＭＳ Ｐゴシック" charset="0"/>
                <a:cs typeface="ＭＳ Ｐゴシック" charset="0"/>
              </a:rPr>
              <a:t>For informational use only. Not intended as investment advice.</a:t>
            </a:r>
          </a:p>
        </p:txBody>
      </p:sp>
      <p:pic>
        <p:nvPicPr>
          <p:cNvPr id="9" name="Picture 18" descr="PruBYC_BlueBlack_®.wmf"/>
          <p:cNvPicPr>
            <a:picLocks noChangeAspect="1"/>
          </p:cNvPicPr>
          <p:nvPr userDrawn="1"/>
        </p:nvPicPr>
        <p:blipFill>
          <a:blip r:embed="rId3"/>
          <a:srcRect/>
          <a:stretch>
            <a:fillRect/>
          </a:stretch>
        </p:blipFill>
        <p:spPr bwMode="auto">
          <a:xfrm>
            <a:off x="8413750" y="6286500"/>
            <a:ext cx="477838" cy="463550"/>
          </a:xfrm>
          <a:prstGeom prst="rect">
            <a:avLst/>
          </a:prstGeom>
          <a:noFill/>
          <a:ln w="9525">
            <a:noFill/>
            <a:miter lim="800000"/>
            <a:headEnd/>
            <a:tailEnd/>
          </a:ln>
        </p:spPr>
      </p:pic>
      <p:sp>
        <p:nvSpPr>
          <p:cNvPr id="7" name="Text Placeholder 5"/>
          <p:cNvSpPr>
            <a:spLocks noGrp="1"/>
          </p:cNvSpPr>
          <p:nvPr>
            <p:ph type="body" sz="quarter" idx="10"/>
          </p:nvPr>
        </p:nvSpPr>
        <p:spPr>
          <a:xfrm>
            <a:off x="573232" y="4044203"/>
            <a:ext cx="4556414" cy="484095"/>
          </a:xfrm>
          <a:prstGeom prst="rect">
            <a:avLst/>
          </a:prstGeom>
        </p:spPr>
        <p:txBody>
          <a:bodyPr/>
          <a:lstStyle>
            <a:lvl1pPr marL="0" indent="0" algn="l">
              <a:lnSpc>
                <a:spcPts val="2872"/>
              </a:lnSpc>
              <a:spcBef>
                <a:spcPts val="0"/>
              </a:spcBef>
              <a:buNone/>
              <a:defRPr sz="2000" b="1" cap="none" baseline="0">
                <a:solidFill>
                  <a:schemeClr val="tx1"/>
                </a:solidFill>
                <a:latin typeface="+mj-lt"/>
                <a:cs typeface="Times New Roman" pitchFamily="18" charset="0"/>
              </a:defRPr>
            </a:lvl1pPr>
            <a:lvl2pPr>
              <a:defRPr b="0"/>
            </a:lvl2pPr>
            <a:lvl3pPr>
              <a:defRPr b="0"/>
            </a:lvl3pPr>
            <a:lvl4pPr>
              <a:defRPr b="0"/>
            </a:lvl4pPr>
            <a:lvl5pPr>
              <a:defRPr b="0"/>
            </a:lvl5pPr>
          </a:lstStyle>
          <a:p>
            <a:pPr lvl="0"/>
            <a:r>
              <a:rPr lang="en-US" smtClean="0"/>
              <a:t>Click to edit Master text styles</a:t>
            </a:r>
          </a:p>
        </p:txBody>
      </p:sp>
      <p:sp>
        <p:nvSpPr>
          <p:cNvPr id="12" name="Text Placeholder 11"/>
          <p:cNvSpPr>
            <a:spLocks noGrp="1"/>
          </p:cNvSpPr>
          <p:nvPr>
            <p:ph type="body" sz="quarter" idx="12"/>
          </p:nvPr>
        </p:nvSpPr>
        <p:spPr>
          <a:xfrm>
            <a:off x="573232" y="3538818"/>
            <a:ext cx="8421832" cy="559734"/>
          </a:xfrm>
          <a:prstGeom prst="rect">
            <a:avLst/>
          </a:prstGeom>
        </p:spPr>
        <p:txBody>
          <a:bodyPr/>
          <a:lstStyle>
            <a:lvl1pPr marL="0" indent="0" algn="l">
              <a:spcBef>
                <a:spcPts val="0"/>
              </a:spcBef>
              <a:buNone/>
              <a:defRPr lang="en-US" sz="2300" b="0" kern="1200" cap="none" baseline="0" dirty="0" smtClean="0">
                <a:solidFill>
                  <a:schemeClr val="tx1"/>
                </a:solidFill>
                <a:latin typeface="Times New Roman" pitchFamily="18" charset="0"/>
                <a:ea typeface="+mn-ea"/>
                <a:cs typeface="Times New Roman" pitchFamily="18" charset="0"/>
              </a:defRPr>
            </a:lvl1pPr>
          </a:lstStyle>
          <a:p>
            <a:pPr lvl="0"/>
            <a:r>
              <a:rPr lang="en-US" dirty="0" smtClean="0"/>
              <a:t>Click to edit Master text styles</a:t>
            </a:r>
          </a:p>
        </p:txBody>
      </p:sp>
      <p:sp>
        <p:nvSpPr>
          <p:cNvPr id="20" name="Text Placeholder 19"/>
          <p:cNvSpPr>
            <a:spLocks noGrp="1"/>
          </p:cNvSpPr>
          <p:nvPr>
            <p:ph type="body" sz="quarter" idx="18"/>
          </p:nvPr>
        </p:nvSpPr>
        <p:spPr>
          <a:xfrm>
            <a:off x="573232" y="4667250"/>
            <a:ext cx="4514850" cy="466725"/>
          </a:xfrm>
        </p:spPr>
        <p:txBody>
          <a:bodyPr/>
          <a:lstStyle>
            <a:lvl1pPr marL="0" indent="0">
              <a:buFontTx/>
              <a:buNone/>
              <a:defRPr sz="1600" baseline="0">
                <a:solidFill>
                  <a:schemeClr val="tx2"/>
                </a:solidFill>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Layout">
    <p:spTree>
      <p:nvGrpSpPr>
        <p:cNvPr id="1" name=""/>
        <p:cNvGrpSpPr/>
        <p:nvPr/>
      </p:nvGrpSpPr>
      <p:grpSpPr>
        <a:xfrm>
          <a:off x="0" y="0"/>
          <a:ext cx="0" cy="0"/>
          <a:chOff x="0" y="0"/>
          <a:chExt cx="0" cy="0"/>
        </a:xfrm>
      </p:grpSpPr>
      <p:sp>
        <p:nvSpPr>
          <p:cNvPr id="5" name="Rectangle 4"/>
          <p:cNvSpPr/>
          <p:nvPr userDrawn="1"/>
        </p:nvSpPr>
        <p:spPr>
          <a:xfrm>
            <a:off x="0" y="1588"/>
            <a:ext cx="9144000" cy="595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dirty="0"/>
          </a:p>
        </p:txBody>
      </p:sp>
      <p:sp>
        <p:nvSpPr>
          <p:cNvPr id="7" name="Text Placeholder 5"/>
          <p:cNvSpPr>
            <a:spLocks noGrp="1"/>
          </p:cNvSpPr>
          <p:nvPr>
            <p:ph type="body" sz="quarter" idx="10"/>
          </p:nvPr>
        </p:nvSpPr>
        <p:spPr>
          <a:xfrm>
            <a:off x="574387" y="2039471"/>
            <a:ext cx="6609854" cy="661760"/>
          </a:xfrm>
          <a:prstGeom prst="rect">
            <a:avLst/>
          </a:prstGeom>
        </p:spPr>
        <p:txBody>
          <a:bodyPr anchor="b"/>
          <a:lstStyle>
            <a:lvl1pPr marL="0" indent="0" algn="l">
              <a:lnSpc>
                <a:spcPts val="2154"/>
              </a:lnSpc>
              <a:spcBef>
                <a:spcPts val="0"/>
              </a:spcBef>
              <a:buNone/>
              <a:defRPr sz="2000" b="1" cap="none" baseline="0">
                <a:solidFill>
                  <a:srgbClr val="000000"/>
                </a:solidFill>
                <a:latin typeface="Arial" pitchFamily="34" charset="0"/>
                <a:cs typeface="Arial" pitchFamily="34" charset="0"/>
              </a:defRPr>
            </a:lvl1pPr>
            <a:lvl2pPr>
              <a:defRPr b="0"/>
            </a:lvl2pPr>
            <a:lvl3pPr>
              <a:defRPr b="0"/>
            </a:lvl3pPr>
            <a:lvl4pPr>
              <a:defRPr b="0"/>
            </a:lvl4pPr>
            <a:lvl5pPr>
              <a:defRPr b="0"/>
            </a:lvl5pPr>
          </a:lstStyle>
          <a:p>
            <a:pPr lvl="0"/>
            <a:r>
              <a:rPr lang="en-US" smtClean="0"/>
              <a:t>Click to edit Master text styles</a:t>
            </a:r>
          </a:p>
        </p:txBody>
      </p:sp>
      <p:sp>
        <p:nvSpPr>
          <p:cNvPr id="11" name="Text Placeholder 10"/>
          <p:cNvSpPr>
            <a:spLocks noGrp="1"/>
          </p:cNvSpPr>
          <p:nvPr>
            <p:ph type="body" sz="quarter" idx="12"/>
          </p:nvPr>
        </p:nvSpPr>
        <p:spPr>
          <a:xfrm>
            <a:off x="585932" y="2779059"/>
            <a:ext cx="6618432" cy="885265"/>
          </a:xfrm>
        </p:spPr>
        <p:txBody>
          <a:bodyPr/>
          <a:lstStyle>
            <a:lvl1pPr marL="0" indent="0">
              <a:spcBef>
                <a:spcPts val="0"/>
              </a:spcBef>
              <a:buFontTx/>
              <a:buNone/>
              <a:defRPr sz="1600"/>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3" name="Text Placeholder 12"/>
          <p:cNvSpPr>
            <a:spLocks noGrp="1"/>
          </p:cNvSpPr>
          <p:nvPr>
            <p:ph type="body" sz="quarter" idx="13"/>
          </p:nvPr>
        </p:nvSpPr>
        <p:spPr>
          <a:xfrm>
            <a:off x="585932" y="3776383"/>
            <a:ext cx="6629977" cy="1770529"/>
          </a:xfrm>
        </p:spPr>
        <p:txBody>
          <a:bodyPr/>
          <a:lstStyle>
            <a:lvl1pPr marL="0" indent="0">
              <a:spcBef>
                <a:spcPts val="1200"/>
              </a:spcBef>
              <a:buFontTx/>
              <a:buNone/>
              <a:defRPr sz="1400" i="1">
                <a:latin typeface="+mn-lt"/>
              </a:defRPr>
            </a:lvl1pPr>
            <a:lvl2pPr>
              <a:spcBef>
                <a:spcPts val="0"/>
              </a:spcBef>
              <a:defRPr sz="1100">
                <a:latin typeface="+mn-lt"/>
              </a:defRPr>
            </a:lvl2pPr>
            <a:lvl3pPr>
              <a:spcBef>
                <a:spcPts val="0"/>
              </a:spcBef>
              <a:defRPr sz="1100">
                <a:latin typeface="+mn-lt"/>
              </a:defRPr>
            </a:lvl3pPr>
            <a:lvl4pPr>
              <a:spcBef>
                <a:spcPts val="0"/>
              </a:spcBef>
              <a:defRPr sz="1100">
                <a:latin typeface="+mn-lt"/>
              </a:defRPr>
            </a:lvl4pPr>
            <a:lvl5pPr>
              <a:spcBef>
                <a:spcPts val="0"/>
              </a:spcBef>
              <a:defRPr sz="1100">
                <a:latin typeface="+mn-lt"/>
              </a:defRPr>
            </a:lvl5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4"/>
          <p:cNvSpPr>
            <a:spLocks noGrp="1"/>
          </p:cNvSpPr>
          <p:nvPr>
            <p:ph type="sldNum" sz="quarter" idx="10"/>
          </p:nvPr>
        </p:nvSpPr>
        <p:spPr/>
        <p:txBody>
          <a:bodyPr/>
          <a:lstStyle>
            <a:lvl1pPr>
              <a:defRPr>
                <a:solidFill>
                  <a:srgbClr val="000000"/>
                </a:solidFill>
              </a:defRPr>
            </a:lvl1pPr>
          </a:lstStyle>
          <a:p>
            <a:pPr>
              <a:defRPr/>
            </a:pPr>
            <a:fld id="{6E702177-F959-459B-B812-877DF55548CB}"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3_Divider Layout">
    <p:spTree>
      <p:nvGrpSpPr>
        <p:cNvPr id="1" name=""/>
        <p:cNvGrpSpPr/>
        <p:nvPr/>
      </p:nvGrpSpPr>
      <p:grpSpPr>
        <a:xfrm>
          <a:off x="0" y="0"/>
          <a:ext cx="0" cy="0"/>
          <a:chOff x="0" y="0"/>
          <a:chExt cx="0" cy="0"/>
        </a:xfrm>
      </p:grpSpPr>
      <p:sp>
        <p:nvSpPr>
          <p:cNvPr id="4" name="Rectangle 3"/>
          <p:cNvSpPr/>
          <p:nvPr userDrawn="1"/>
        </p:nvSpPr>
        <p:spPr>
          <a:xfrm>
            <a:off x="0" y="1588"/>
            <a:ext cx="9144000" cy="595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dirty="0"/>
          </a:p>
        </p:txBody>
      </p:sp>
      <p:pic>
        <p:nvPicPr>
          <p:cNvPr id="5" name="Picture 13" descr="PruBYC_BlueBlack_®.wmf"/>
          <p:cNvPicPr>
            <a:picLocks noChangeAspect="1"/>
          </p:cNvPicPr>
          <p:nvPr userDrawn="1"/>
        </p:nvPicPr>
        <p:blipFill>
          <a:blip r:embed="rId2"/>
          <a:srcRect/>
          <a:stretch>
            <a:fillRect/>
          </a:stretch>
        </p:blipFill>
        <p:spPr bwMode="auto">
          <a:xfrm>
            <a:off x="8591550" y="6286500"/>
            <a:ext cx="477838" cy="463550"/>
          </a:xfrm>
          <a:prstGeom prst="rect">
            <a:avLst/>
          </a:prstGeom>
          <a:noFill/>
          <a:ln w="9525">
            <a:noFill/>
            <a:miter lim="800000"/>
            <a:headEnd/>
            <a:tailEnd/>
          </a:ln>
        </p:spPr>
      </p:pic>
      <p:sp>
        <p:nvSpPr>
          <p:cNvPr id="6" name="TextBox 5"/>
          <p:cNvSpPr txBox="1"/>
          <p:nvPr userDrawn="1"/>
        </p:nvSpPr>
        <p:spPr>
          <a:xfrm>
            <a:off x="504825" y="6457950"/>
            <a:ext cx="4724400" cy="285750"/>
          </a:xfrm>
          <a:prstGeom prst="rect">
            <a:avLst/>
          </a:prstGeom>
          <a:noFill/>
        </p:spPr>
        <p:txBody>
          <a:bodyPr lIns="0" tIns="0" rIns="0" bIns="0" anchor="b"/>
          <a:lstStyle/>
          <a:p>
            <a:pPr>
              <a:spcBef>
                <a:spcPts val="384"/>
              </a:spcBef>
              <a:defRPr/>
            </a:pPr>
            <a:r>
              <a:rPr lang="en-US" sz="1000" b="0" dirty="0">
                <a:solidFill>
                  <a:schemeClr val="bg1">
                    <a:lumMod val="65000"/>
                  </a:schemeClr>
                </a:solidFill>
                <a:latin typeface="+mj-lt"/>
                <a:ea typeface="ＭＳ Ｐゴシック" charset="0"/>
                <a:cs typeface="ＭＳ Ｐゴシック" charset="0"/>
              </a:rPr>
              <a:t>For informational use only. Not intended as investment advice.</a:t>
            </a:r>
          </a:p>
        </p:txBody>
      </p:sp>
      <p:sp>
        <p:nvSpPr>
          <p:cNvPr id="7" name="TextBox 6"/>
          <p:cNvSpPr txBox="1"/>
          <p:nvPr userDrawn="1"/>
        </p:nvSpPr>
        <p:spPr>
          <a:xfrm>
            <a:off x="5572125" y="6467475"/>
            <a:ext cx="2733675" cy="285750"/>
          </a:xfrm>
          <a:prstGeom prst="rect">
            <a:avLst/>
          </a:prstGeom>
          <a:noFill/>
        </p:spPr>
        <p:txBody>
          <a:bodyPr lIns="0" tIns="0" rIns="0" bIns="0" anchor="b"/>
          <a:lstStyle/>
          <a:p>
            <a:pPr algn="r">
              <a:spcBef>
                <a:spcPts val="384"/>
              </a:spcBef>
              <a:defRPr/>
            </a:pPr>
            <a:r>
              <a:rPr lang="en-US" sz="1200" dirty="0">
                <a:solidFill>
                  <a:schemeClr val="bg1">
                    <a:lumMod val="50000"/>
                  </a:schemeClr>
                </a:solidFill>
                <a:latin typeface="+mj-lt"/>
                <a:ea typeface="ＭＳ Ｐゴシック" charset="0"/>
                <a:cs typeface="ＭＳ Ｐゴシック" charset="0"/>
              </a:rPr>
              <a:t>Global Investment Strategy</a:t>
            </a:r>
          </a:p>
        </p:txBody>
      </p:sp>
      <p:sp>
        <p:nvSpPr>
          <p:cNvPr id="11" name="Text Placeholder 10"/>
          <p:cNvSpPr>
            <a:spLocks noGrp="1"/>
          </p:cNvSpPr>
          <p:nvPr>
            <p:ph type="body" sz="quarter" idx="12"/>
          </p:nvPr>
        </p:nvSpPr>
        <p:spPr>
          <a:xfrm>
            <a:off x="585932" y="2779059"/>
            <a:ext cx="6618432" cy="885265"/>
          </a:xfrm>
        </p:spPr>
        <p:txBody>
          <a:bodyPr/>
          <a:lstStyle>
            <a:lvl1pPr marL="0" indent="0">
              <a:spcBef>
                <a:spcPts val="0"/>
              </a:spcBef>
              <a:buFontTx/>
              <a:buNone/>
              <a:defRPr sz="2000" b="1"/>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13" name="Text Placeholder 12"/>
          <p:cNvSpPr>
            <a:spLocks noGrp="1"/>
          </p:cNvSpPr>
          <p:nvPr>
            <p:ph type="body" sz="quarter" idx="13"/>
          </p:nvPr>
        </p:nvSpPr>
        <p:spPr>
          <a:xfrm>
            <a:off x="585932" y="3776383"/>
            <a:ext cx="6629977" cy="1770529"/>
          </a:xfrm>
        </p:spPr>
        <p:txBody>
          <a:bodyPr/>
          <a:lstStyle>
            <a:lvl1pPr marL="0" indent="0">
              <a:spcBef>
                <a:spcPts val="718"/>
              </a:spcBef>
              <a:buFontTx/>
              <a:buNone/>
              <a:defRPr sz="1200" i="1">
                <a:latin typeface="+mn-lt"/>
              </a:defRPr>
            </a:lvl1pPr>
            <a:lvl2pPr>
              <a:spcBef>
                <a:spcPts val="0"/>
              </a:spcBef>
              <a:defRPr sz="1100">
                <a:latin typeface="+mn-lt"/>
              </a:defRPr>
            </a:lvl2pPr>
            <a:lvl3pPr>
              <a:spcBef>
                <a:spcPts val="0"/>
              </a:spcBef>
              <a:defRPr sz="1100">
                <a:latin typeface="+mn-lt"/>
              </a:defRPr>
            </a:lvl3pPr>
            <a:lvl4pPr>
              <a:spcBef>
                <a:spcPts val="0"/>
              </a:spcBef>
              <a:defRPr sz="1100">
                <a:latin typeface="+mn-lt"/>
              </a:defRPr>
            </a:lvl4pPr>
            <a:lvl5pPr>
              <a:spcBef>
                <a:spcPts val="0"/>
              </a:spcBef>
              <a:defRPr sz="1100">
                <a:latin typeface="+mn-lt"/>
              </a:defRPr>
            </a:lvl5pPr>
          </a:lstStyle>
          <a:p>
            <a:pPr lvl="0"/>
            <a:r>
              <a:rPr lang="en-US" dirty="0" smtClean="0"/>
              <a:t>Click to edit Master text styles</a:t>
            </a:r>
          </a:p>
        </p:txBody>
      </p:sp>
      <p:sp>
        <p:nvSpPr>
          <p:cNvPr id="8" name="Slide Number Placeholder 14"/>
          <p:cNvSpPr>
            <a:spLocks noGrp="1"/>
          </p:cNvSpPr>
          <p:nvPr>
            <p:ph type="sldNum" sz="quarter" idx="14"/>
          </p:nvPr>
        </p:nvSpPr>
        <p:spPr>
          <a:xfrm>
            <a:off x="153988" y="6484938"/>
            <a:ext cx="363537" cy="260350"/>
          </a:xfrm>
        </p:spPr>
        <p:txBody>
          <a:bodyPr/>
          <a:lstStyle>
            <a:lvl1pPr algn="l">
              <a:defRPr sz="1000" b="0">
                <a:solidFill>
                  <a:srgbClr val="898C94"/>
                </a:solidFill>
                <a:latin typeface="+mj-lt"/>
              </a:defRPr>
            </a:lvl1pPr>
          </a:lstStyle>
          <a:p>
            <a:pPr>
              <a:defRPr/>
            </a:pPr>
            <a:fld id="{3EF81BA8-33B8-4903-9FBC-F8E26016FAF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Slide Number Placeholder 14"/>
          <p:cNvSpPr>
            <a:spLocks noGrp="1"/>
          </p:cNvSpPr>
          <p:nvPr>
            <p:ph type="sldNum" sz="quarter" idx="4"/>
          </p:nvPr>
        </p:nvSpPr>
        <p:spPr>
          <a:xfrm>
            <a:off x="261938" y="6503988"/>
            <a:ext cx="363537" cy="260350"/>
          </a:xfrm>
          <a:prstGeom prst="rect">
            <a:avLst/>
          </a:prstGeom>
        </p:spPr>
        <p:txBody>
          <a:bodyPr vert="horz" lIns="0" tIns="0" rIns="0" bIns="0" rtlCol="0" anchor="b" anchorCtr="0"/>
          <a:lstStyle>
            <a:lvl1pPr algn="l">
              <a:defRPr sz="1000" b="0">
                <a:solidFill>
                  <a:srgbClr val="898C94"/>
                </a:solidFill>
                <a:latin typeface="+mj-lt"/>
                <a:ea typeface="ＭＳ Ｐゴシック" charset="0"/>
                <a:cs typeface="ＭＳ Ｐゴシック" charset="0"/>
              </a:defRPr>
            </a:lvl1pPr>
          </a:lstStyle>
          <a:p>
            <a:pPr>
              <a:defRPr/>
            </a:pPr>
            <a:fld id="{A6377B2C-4C87-45B6-B6EC-EC2FBA9C5598}" type="slidenum">
              <a:rPr lang="en-US"/>
              <a:pPr>
                <a:defRPr/>
              </a:pPr>
              <a:t>‹#›</a:t>
            </a:fld>
            <a:endParaRPr lang="en-US" dirty="0"/>
          </a:p>
        </p:txBody>
      </p:sp>
      <p:sp>
        <p:nvSpPr>
          <p:cNvPr id="13" name="Rectangle 12"/>
          <p:cNvSpPr/>
          <p:nvPr/>
        </p:nvSpPr>
        <p:spPr>
          <a:xfrm>
            <a:off x="0" y="1588"/>
            <a:ext cx="9144000" cy="595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dirty="0"/>
          </a:p>
        </p:txBody>
      </p:sp>
      <p:sp>
        <p:nvSpPr>
          <p:cNvPr id="9220" name="Title Placeholder 11"/>
          <p:cNvSpPr>
            <a:spLocks noGrp="1"/>
          </p:cNvSpPr>
          <p:nvPr>
            <p:ph type="title"/>
          </p:nvPr>
        </p:nvSpPr>
        <p:spPr bwMode="auto">
          <a:xfrm>
            <a:off x="266700" y="138113"/>
            <a:ext cx="8593138" cy="4143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
            </a:r>
            <a:br>
              <a:rPr lang="en-US" smtClean="0"/>
            </a:br>
            <a:r>
              <a:rPr lang="en-US" smtClean="0"/>
              <a:t> </a:t>
            </a:r>
            <a:br>
              <a:rPr lang="en-US" smtClean="0"/>
            </a:br>
            <a:r>
              <a:rPr lang="en-US" smtClean="0"/>
              <a:t>Click to edit master title style</a:t>
            </a:r>
          </a:p>
        </p:txBody>
      </p:sp>
      <p:sp>
        <p:nvSpPr>
          <p:cNvPr id="9221" name="Text Placeholder 16"/>
          <p:cNvSpPr>
            <a:spLocks noGrp="1"/>
          </p:cNvSpPr>
          <p:nvPr>
            <p:ph type="body" idx="1"/>
          </p:nvPr>
        </p:nvSpPr>
        <p:spPr bwMode="auto">
          <a:xfrm>
            <a:off x="279400" y="758825"/>
            <a:ext cx="8580438" cy="5299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Text Placeholder 3"/>
          <p:cNvSpPr txBox="1">
            <a:spLocks/>
          </p:cNvSpPr>
          <p:nvPr/>
        </p:nvSpPr>
        <p:spPr>
          <a:xfrm>
            <a:off x="593725" y="6327775"/>
            <a:ext cx="5616575" cy="436563"/>
          </a:xfrm>
          <a:prstGeom prst="rect">
            <a:avLst/>
          </a:prstGeom>
        </p:spPr>
        <p:txBody>
          <a:bodyPr lIns="0" bIns="0" anchor="b"/>
          <a:lstStyle/>
          <a:p>
            <a:pPr defTabSz="820583" fontAlgn="auto">
              <a:spcBef>
                <a:spcPts val="600"/>
              </a:spcBef>
              <a:spcAft>
                <a:spcPts val="538"/>
              </a:spcAft>
              <a:defRPr/>
            </a:pPr>
            <a:r>
              <a:rPr lang="en-US" sz="1000" b="0" kern="1200" dirty="0" smtClean="0">
                <a:solidFill>
                  <a:srgbClr val="000000"/>
                </a:solidFill>
                <a:latin typeface="+mj-lt"/>
                <a:ea typeface="ＭＳ Ｐゴシック"/>
                <a:cs typeface="Arial" pitchFamily="34" charset="0"/>
              </a:rPr>
              <a:t>For Informational Use Only.  Not Intended as Investment Advice.</a:t>
            </a:r>
            <a:endParaRPr lang="en-US" sz="1000" b="0" dirty="0">
              <a:solidFill>
                <a:srgbClr val="000000"/>
              </a:solidFill>
              <a:latin typeface="+mj-lt"/>
              <a:ea typeface="ＭＳ Ｐゴシック" charset="0"/>
              <a:cs typeface="ＭＳ Ｐゴシック" charset="0"/>
            </a:endParaRPr>
          </a:p>
        </p:txBody>
      </p:sp>
      <p:pic>
        <p:nvPicPr>
          <p:cNvPr id="10" name="Picture 18" descr="PruBYC_BlueBlack_®.wmf"/>
          <p:cNvPicPr>
            <a:picLocks noChangeAspect="1"/>
          </p:cNvPicPr>
          <p:nvPr/>
        </p:nvPicPr>
        <p:blipFill>
          <a:blip r:embed="rId12"/>
          <a:srcRect/>
          <a:stretch>
            <a:fillRect/>
          </a:stretch>
        </p:blipFill>
        <p:spPr bwMode="auto">
          <a:xfrm>
            <a:off x="8375650" y="6248400"/>
            <a:ext cx="477838" cy="463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5" r:id="rId6"/>
    <p:sldLayoutId id="2147484366" r:id="rId7"/>
    <p:sldLayoutId id="2147484364" r:id="rId8"/>
    <p:sldLayoutId id="2147484367" r:id="rId9"/>
    <p:sldLayoutId id="2147484369" r:id="rId10"/>
  </p:sldLayoutIdLst>
  <p:hf hdr="0" ftr="0" dt="0"/>
  <p:txStyles>
    <p:titleStyle>
      <a:lvl1pPr algn="l" defTabSz="819150" rtl="0" eaLnBrk="0" fontAlgn="base" hangingPunct="0">
        <a:lnSpc>
          <a:spcPts val="1800"/>
        </a:lnSpc>
        <a:spcBef>
          <a:spcPct val="0"/>
        </a:spcBef>
        <a:spcAft>
          <a:spcPct val="0"/>
        </a:spcAft>
        <a:defRPr lang="en-US" kern="1200" dirty="0">
          <a:solidFill>
            <a:schemeClr val="bg1"/>
          </a:solidFill>
          <a:latin typeface="+mj-lt"/>
          <a:ea typeface="+mj-ea"/>
          <a:cs typeface="Arial" pitchFamily="34" charset="0"/>
        </a:defRPr>
      </a:lvl1pPr>
      <a:lvl2pPr algn="l" defTabSz="819150" rtl="0" eaLnBrk="0" fontAlgn="base" hangingPunct="0">
        <a:lnSpc>
          <a:spcPts val="1800"/>
        </a:lnSpc>
        <a:spcBef>
          <a:spcPct val="0"/>
        </a:spcBef>
        <a:spcAft>
          <a:spcPct val="0"/>
        </a:spcAft>
        <a:defRPr>
          <a:solidFill>
            <a:schemeClr val="bg1"/>
          </a:solidFill>
          <a:latin typeface="Arial" pitchFamily="34" charset="0"/>
          <a:cs typeface="Arial" pitchFamily="34" charset="0"/>
        </a:defRPr>
      </a:lvl2pPr>
      <a:lvl3pPr algn="l" defTabSz="819150" rtl="0" eaLnBrk="0" fontAlgn="base" hangingPunct="0">
        <a:lnSpc>
          <a:spcPts val="1800"/>
        </a:lnSpc>
        <a:spcBef>
          <a:spcPct val="0"/>
        </a:spcBef>
        <a:spcAft>
          <a:spcPct val="0"/>
        </a:spcAft>
        <a:defRPr>
          <a:solidFill>
            <a:schemeClr val="bg1"/>
          </a:solidFill>
          <a:latin typeface="Arial" pitchFamily="34" charset="0"/>
          <a:cs typeface="Arial" pitchFamily="34" charset="0"/>
        </a:defRPr>
      </a:lvl3pPr>
      <a:lvl4pPr algn="l" defTabSz="819150" rtl="0" eaLnBrk="0" fontAlgn="base" hangingPunct="0">
        <a:lnSpc>
          <a:spcPts val="1800"/>
        </a:lnSpc>
        <a:spcBef>
          <a:spcPct val="0"/>
        </a:spcBef>
        <a:spcAft>
          <a:spcPct val="0"/>
        </a:spcAft>
        <a:defRPr>
          <a:solidFill>
            <a:schemeClr val="bg1"/>
          </a:solidFill>
          <a:latin typeface="Arial" pitchFamily="34" charset="0"/>
          <a:cs typeface="Arial" pitchFamily="34" charset="0"/>
        </a:defRPr>
      </a:lvl4pPr>
      <a:lvl5pPr algn="l" defTabSz="819150" rtl="0" eaLnBrk="0" fontAlgn="base" hangingPunct="0">
        <a:lnSpc>
          <a:spcPts val="1800"/>
        </a:lnSpc>
        <a:spcBef>
          <a:spcPct val="0"/>
        </a:spcBef>
        <a:spcAft>
          <a:spcPct val="0"/>
        </a:spcAft>
        <a:defRPr>
          <a:solidFill>
            <a:schemeClr val="bg1"/>
          </a:solidFill>
          <a:latin typeface="Arial" pitchFamily="34" charset="0"/>
          <a:cs typeface="Arial" pitchFamily="34" charset="0"/>
        </a:defRPr>
      </a:lvl5pPr>
      <a:lvl6pPr marL="457200" algn="l" defTabSz="819150" rtl="0" fontAlgn="base">
        <a:lnSpc>
          <a:spcPts val="1800"/>
        </a:lnSpc>
        <a:spcBef>
          <a:spcPct val="0"/>
        </a:spcBef>
        <a:spcAft>
          <a:spcPct val="0"/>
        </a:spcAft>
        <a:defRPr>
          <a:solidFill>
            <a:schemeClr val="bg1"/>
          </a:solidFill>
          <a:latin typeface="Arial" pitchFamily="34" charset="0"/>
          <a:cs typeface="Arial" pitchFamily="34" charset="0"/>
        </a:defRPr>
      </a:lvl6pPr>
      <a:lvl7pPr marL="914400" algn="l" defTabSz="819150" rtl="0" fontAlgn="base">
        <a:lnSpc>
          <a:spcPts val="1800"/>
        </a:lnSpc>
        <a:spcBef>
          <a:spcPct val="0"/>
        </a:spcBef>
        <a:spcAft>
          <a:spcPct val="0"/>
        </a:spcAft>
        <a:defRPr>
          <a:solidFill>
            <a:schemeClr val="bg1"/>
          </a:solidFill>
          <a:latin typeface="Arial" pitchFamily="34" charset="0"/>
          <a:cs typeface="Arial" pitchFamily="34" charset="0"/>
        </a:defRPr>
      </a:lvl7pPr>
      <a:lvl8pPr marL="1371600" algn="l" defTabSz="819150" rtl="0" fontAlgn="base">
        <a:lnSpc>
          <a:spcPts val="1800"/>
        </a:lnSpc>
        <a:spcBef>
          <a:spcPct val="0"/>
        </a:spcBef>
        <a:spcAft>
          <a:spcPct val="0"/>
        </a:spcAft>
        <a:defRPr>
          <a:solidFill>
            <a:schemeClr val="bg1"/>
          </a:solidFill>
          <a:latin typeface="Arial" pitchFamily="34" charset="0"/>
          <a:cs typeface="Arial" pitchFamily="34" charset="0"/>
        </a:defRPr>
      </a:lvl8pPr>
      <a:lvl9pPr marL="1828800" algn="l" defTabSz="819150" rtl="0" fontAlgn="base">
        <a:lnSpc>
          <a:spcPts val="1800"/>
        </a:lnSpc>
        <a:spcBef>
          <a:spcPct val="0"/>
        </a:spcBef>
        <a:spcAft>
          <a:spcPct val="0"/>
        </a:spcAft>
        <a:defRPr>
          <a:solidFill>
            <a:schemeClr val="bg1"/>
          </a:solidFill>
          <a:latin typeface="Arial" pitchFamily="34" charset="0"/>
          <a:cs typeface="Arial" pitchFamily="34" charset="0"/>
        </a:defRPr>
      </a:lvl9pPr>
    </p:titleStyle>
    <p:bodyStyle>
      <a:lvl1pPr marL="101600" indent="-101600" algn="l" defTabSz="819150" rtl="0" eaLnBrk="0" fontAlgn="base" hangingPunct="0">
        <a:spcBef>
          <a:spcPts val="600"/>
        </a:spcBef>
        <a:spcAft>
          <a:spcPct val="0"/>
        </a:spcAft>
        <a:buFont typeface="Arial" pitchFamily="34" charset="0"/>
        <a:buChar char="•"/>
        <a:defRPr sz="1200" kern="1200">
          <a:solidFill>
            <a:schemeClr val="tx1"/>
          </a:solidFill>
          <a:latin typeface="+mn-lt"/>
          <a:ea typeface="+mn-ea"/>
          <a:cs typeface="Arial" pitchFamily="34" charset="0"/>
        </a:defRPr>
      </a:lvl1pPr>
      <a:lvl2pPr marL="204788" indent="-96838" algn="l" defTabSz="819150" rtl="0" eaLnBrk="0" fontAlgn="base" hangingPunct="0">
        <a:spcBef>
          <a:spcPts val="600"/>
        </a:spcBef>
        <a:spcAft>
          <a:spcPct val="0"/>
        </a:spcAft>
        <a:buFont typeface="Arial" pitchFamily="34" charset="0"/>
        <a:buChar char="–"/>
        <a:defRPr sz="1000" kern="1200">
          <a:solidFill>
            <a:schemeClr val="tx1"/>
          </a:solidFill>
          <a:latin typeface="Arial" pitchFamily="34" charset="0"/>
          <a:ea typeface="+mn-ea"/>
          <a:cs typeface="Arial" pitchFamily="34" charset="0"/>
        </a:defRPr>
      </a:lvl2pPr>
      <a:lvl3pPr marL="306388" indent="-101600" algn="l" defTabSz="819150" rtl="0" eaLnBrk="0" fontAlgn="base" hangingPunct="0">
        <a:spcBef>
          <a:spcPts val="600"/>
        </a:spcBef>
        <a:spcAft>
          <a:spcPct val="0"/>
        </a:spcAft>
        <a:buFont typeface="Arial" pitchFamily="34" charset="0"/>
        <a:buChar char="»"/>
        <a:defRPr sz="1000" kern="1200">
          <a:solidFill>
            <a:schemeClr val="tx1"/>
          </a:solidFill>
          <a:latin typeface="+mn-lt"/>
          <a:ea typeface="+mn-ea"/>
          <a:cs typeface="Arial" pitchFamily="34" charset="0"/>
        </a:defRPr>
      </a:lvl3pPr>
      <a:lvl4pPr marL="409575" indent="-101600" algn="l" defTabSz="819150" rtl="0" eaLnBrk="0" fontAlgn="base" hangingPunct="0">
        <a:spcBef>
          <a:spcPts val="600"/>
        </a:spcBef>
        <a:spcAft>
          <a:spcPct val="0"/>
        </a:spcAft>
        <a:buFont typeface="Arial" pitchFamily="34" charset="0"/>
        <a:buChar char="•"/>
        <a:defRPr sz="1000" kern="1200">
          <a:solidFill>
            <a:schemeClr val="tx1"/>
          </a:solidFill>
          <a:latin typeface="+mn-lt"/>
          <a:ea typeface="+mn-ea"/>
          <a:cs typeface="Arial" pitchFamily="34" charset="0"/>
        </a:defRPr>
      </a:lvl4pPr>
      <a:lvl5pPr marL="512763" indent="-101600" algn="l" defTabSz="819150" rtl="0" eaLnBrk="0" fontAlgn="base" hangingPunct="0">
        <a:spcBef>
          <a:spcPts val="600"/>
        </a:spcBef>
        <a:spcAft>
          <a:spcPct val="0"/>
        </a:spcAft>
        <a:buFont typeface="Arial" pitchFamily="34" charset="0"/>
        <a:buChar char="–"/>
        <a:defRPr sz="1000" kern="1200">
          <a:solidFill>
            <a:schemeClr val="tx1"/>
          </a:solidFill>
          <a:latin typeface="+mn-lt"/>
          <a:ea typeface="+mn-ea"/>
          <a:cs typeface="Arial" pitchFamily="34" charset="0"/>
        </a:defRPr>
      </a:lvl5pPr>
      <a:lvl6pPr marL="512864" indent="-102573" algn="l" defTabSz="820583" rtl="0" eaLnBrk="1" latinLnBrk="0" hangingPunct="1">
        <a:spcBef>
          <a:spcPts val="718"/>
        </a:spcBef>
        <a:buFont typeface="Arial" pitchFamily="34" charset="0"/>
        <a:buChar char="–"/>
        <a:defRPr sz="900" kern="1200">
          <a:solidFill>
            <a:schemeClr val="tx1"/>
          </a:solidFill>
          <a:latin typeface="+mn-lt"/>
          <a:ea typeface="+mn-ea"/>
          <a:cs typeface="+mn-cs"/>
        </a:defRPr>
      </a:lvl6pPr>
      <a:lvl7pPr marL="2666893"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7185"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7476"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6.emf"/><Relationship Id="rId5" Type="http://schemas.openxmlformats.org/officeDocument/2006/relationships/oleObject" Target="../embeddings/oleObject8.bin"/><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John.Praveen@prudential.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twitter.com/prustrategi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jpe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1"/>
          <p:cNvSpPr>
            <a:spLocks noGrp="1"/>
          </p:cNvSpPr>
          <p:nvPr>
            <p:ph type="body" sz="quarter" idx="12"/>
          </p:nvPr>
        </p:nvSpPr>
        <p:spPr>
          <a:xfrm>
            <a:off x="445771" y="4156893"/>
            <a:ext cx="8515204" cy="374596"/>
          </a:xfrm>
        </p:spPr>
        <p:txBody>
          <a:bodyPr/>
          <a:lstStyle>
            <a:lvl1pPr marL="0" indent="0" algn="l">
              <a:spcBef>
                <a:spcPts val="0"/>
              </a:spcBef>
              <a:buNone/>
              <a:defRPr lang="en-US" sz="2800" b="0" kern="1200" cap="none" baseline="0" dirty="0" smtClean="0">
                <a:solidFill>
                  <a:schemeClr val="tx1"/>
                </a:solidFill>
                <a:latin typeface="Times New Roman" pitchFamily="18" charset="0"/>
                <a:ea typeface="+mn-ea"/>
                <a:cs typeface="Times New Roman" pitchFamily="18" charset="0"/>
              </a:defRPr>
            </a:lvl1pPr>
          </a:lstStyle>
          <a:p>
            <a:pPr lvl="0" algn="ctr"/>
            <a:r>
              <a:rPr lang="en-US" sz="2000" spc="-45" dirty="0" smtClean="0">
                <a:latin typeface="Arial" pitchFamily="34" charset="0"/>
                <a:cs typeface="Arial" pitchFamily="34" charset="0"/>
              </a:rPr>
              <a:t>Pramerica International Investments Advisers, LLC</a:t>
            </a:r>
            <a:r>
              <a:rPr lang="en-US" sz="2000" spc="-45" dirty="0" smtClean="0">
                <a:solidFill>
                  <a:srgbClr val="002060"/>
                </a:solidFill>
                <a:latin typeface="Arial" pitchFamily="34" charset="0"/>
                <a:cs typeface="Arial" pitchFamily="34" charset="0"/>
              </a:rPr>
              <a:t>. (“Pramerica”)</a:t>
            </a:r>
            <a:endParaRPr lang="en-US" sz="2000" spc="-45" dirty="0">
              <a:solidFill>
                <a:srgbClr val="002060"/>
              </a:solidFill>
              <a:latin typeface="Arial" pitchFamily="34" charset="0"/>
              <a:cs typeface="Arial" pitchFamily="34" charset="0"/>
            </a:endParaRPr>
          </a:p>
        </p:txBody>
      </p:sp>
      <p:sp>
        <p:nvSpPr>
          <p:cNvPr id="10" name="Text Placeholder 5"/>
          <p:cNvSpPr>
            <a:spLocks noGrp="1"/>
          </p:cNvSpPr>
          <p:nvPr>
            <p:ph type="body" sz="quarter" idx="4294967295"/>
          </p:nvPr>
        </p:nvSpPr>
        <p:spPr>
          <a:xfrm>
            <a:off x="357851" y="3068362"/>
            <a:ext cx="8481349" cy="936477"/>
          </a:xfrm>
          <a:prstGeom prst="rect">
            <a:avLst/>
          </a:prstGeom>
          <a:solidFill>
            <a:srgbClr val="F5E4E3"/>
          </a:solidFill>
        </p:spPr>
        <p:txBody>
          <a:bodyPr anchor="t" anchorCtr="0"/>
          <a:lstStyle>
            <a:lvl1pPr marL="0" indent="0" algn="l">
              <a:lnSpc>
                <a:spcPct val="100000"/>
              </a:lnSpc>
              <a:spcBef>
                <a:spcPts val="0"/>
              </a:spcBef>
              <a:buNone/>
              <a:defRPr sz="1200" b="0" cap="none" baseline="0">
                <a:solidFill>
                  <a:schemeClr val="tx1"/>
                </a:solidFill>
                <a:latin typeface="+mj-lt"/>
                <a:cs typeface="Times New Roman" pitchFamily="18" charset="0"/>
              </a:defRPr>
            </a:lvl1pPr>
            <a:lvl2pPr>
              <a:defRPr b="0"/>
            </a:lvl2pPr>
            <a:lvl3pPr>
              <a:defRPr b="0"/>
            </a:lvl3pPr>
            <a:lvl4pPr>
              <a:defRPr b="0"/>
            </a:lvl4pPr>
            <a:lvl5pPr>
              <a:defRPr b="0"/>
            </a:lvl5pPr>
          </a:lstStyle>
          <a:p>
            <a:r>
              <a:rPr lang="en-US" sz="3000" b="1" i="1" dirty="0" smtClean="0">
                <a:solidFill>
                  <a:srgbClr val="002060"/>
                </a:solidFill>
              </a:rPr>
              <a:t>Market Outlook &amp; Asset Management </a:t>
            </a:r>
          </a:p>
          <a:p>
            <a:pPr algn="r"/>
            <a:r>
              <a:rPr lang="en-US" sz="3000" b="1" i="1" dirty="0" smtClean="0">
                <a:solidFill>
                  <a:srgbClr val="002060"/>
                </a:solidFill>
              </a:rPr>
              <a:t>		</a:t>
            </a:r>
            <a:r>
              <a:rPr lang="en-US" sz="3000" b="1" i="1" dirty="0" smtClean="0">
                <a:solidFill>
                  <a:srgbClr val="0000FF"/>
                </a:solidFill>
              </a:rPr>
              <a:t>– A Global Perspective</a:t>
            </a:r>
            <a:endParaRPr lang="en-US" sz="3000" dirty="0">
              <a:solidFill>
                <a:srgbClr val="0000FF"/>
              </a:solidFill>
            </a:endParaRPr>
          </a:p>
        </p:txBody>
      </p:sp>
      <p:sp>
        <p:nvSpPr>
          <p:cNvPr id="12" name="Text Placeholder 3"/>
          <p:cNvSpPr>
            <a:spLocks noGrp="1"/>
          </p:cNvSpPr>
          <p:nvPr>
            <p:ph type="body" sz="quarter" idx="12"/>
          </p:nvPr>
        </p:nvSpPr>
        <p:spPr>
          <a:xfrm>
            <a:off x="358343" y="6078572"/>
            <a:ext cx="8007443" cy="438960"/>
          </a:xfrm>
          <a:solidFill>
            <a:schemeClr val="bg1"/>
          </a:solidFill>
        </p:spPr>
        <p:txBody>
          <a:bodyPr/>
          <a:lstStyle/>
          <a:p>
            <a:r>
              <a:rPr lang="en-US" sz="900" dirty="0">
                <a:solidFill>
                  <a:srgbClr val="002060"/>
                </a:solidFill>
                <a:latin typeface="Arial" pitchFamily="34" charset="0"/>
                <a:cs typeface="Arial" pitchFamily="34" charset="0"/>
              </a:rPr>
              <a:t>Pramerica is a brand name (or trade name) used by Prudential Financial, Inc. (“PFI”) in select countries outside the US. For purposes of this</a:t>
            </a:r>
          </a:p>
          <a:p>
            <a:r>
              <a:rPr lang="en-US" sz="900" dirty="0">
                <a:solidFill>
                  <a:srgbClr val="002060"/>
                </a:solidFill>
                <a:latin typeface="Arial" pitchFamily="34" charset="0"/>
                <a:cs typeface="Arial" pitchFamily="34" charset="0"/>
              </a:rPr>
              <a:t>presentation, all references to Prudential have been replaced with Pramerica. </a:t>
            </a:r>
            <a:r>
              <a:rPr lang="en-US" sz="900" dirty="0" smtClean="0">
                <a:solidFill>
                  <a:srgbClr val="002060"/>
                </a:solidFill>
                <a:latin typeface="Arial" pitchFamily="34" charset="0"/>
                <a:cs typeface="Arial" pitchFamily="34" charset="0"/>
              </a:rPr>
              <a:t>No </a:t>
            </a:r>
            <a:r>
              <a:rPr lang="en-US" sz="900" dirty="0">
                <a:solidFill>
                  <a:srgbClr val="002060"/>
                </a:solidFill>
                <a:latin typeface="Arial" pitchFamily="34" charset="0"/>
                <a:cs typeface="Arial" pitchFamily="34" charset="0"/>
              </a:rPr>
              <a:t>part of this material may be reproduced or distributed further without the written approval of </a:t>
            </a:r>
            <a:r>
              <a:rPr lang="en-US" sz="900" dirty="0" err="1">
                <a:solidFill>
                  <a:srgbClr val="002060"/>
                </a:solidFill>
                <a:latin typeface="Arial" pitchFamily="34" charset="0"/>
                <a:cs typeface="Arial" pitchFamily="34" charset="0"/>
              </a:rPr>
              <a:t>Pramerica</a:t>
            </a:r>
            <a:r>
              <a:rPr lang="en-US" sz="900" dirty="0">
                <a:solidFill>
                  <a:srgbClr val="002060"/>
                </a:solidFill>
                <a:latin typeface="Arial" pitchFamily="34" charset="0"/>
                <a:cs typeface="Arial" pitchFamily="34" charset="0"/>
              </a:rPr>
              <a:t>. PFI is not affiliated in any manner with Prudential plc, a company incorporated in the United Kingdom.</a:t>
            </a:r>
          </a:p>
        </p:txBody>
      </p:sp>
      <p:sp>
        <p:nvSpPr>
          <p:cNvPr id="7" name="Text Placeholder 3"/>
          <p:cNvSpPr>
            <a:spLocks noGrp="1"/>
          </p:cNvSpPr>
          <p:nvPr>
            <p:ph type="body" sz="quarter" idx="12"/>
          </p:nvPr>
        </p:nvSpPr>
        <p:spPr>
          <a:xfrm>
            <a:off x="338284" y="6610350"/>
            <a:ext cx="7015046" cy="247650"/>
          </a:xfrm>
          <a:solidFill>
            <a:schemeClr val="bg1"/>
          </a:solidFill>
        </p:spPr>
        <p:txBody>
          <a:bodyPr/>
          <a:lstStyle/>
          <a:p>
            <a:pPr>
              <a:spcAft>
                <a:spcPts val="538"/>
              </a:spcAft>
            </a:pPr>
            <a:r>
              <a:rPr lang="en-US" sz="1000" dirty="0" smtClean="0">
                <a:latin typeface="+mj-lt"/>
              </a:rPr>
              <a:t>For informational use only. Not intended as investment advice</a:t>
            </a:r>
            <a:endParaRPr lang="en-US" sz="700" dirty="0"/>
          </a:p>
        </p:txBody>
      </p:sp>
      <p:sp>
        <p:nvSpPr>
          <p:cNvPr id="11" name="Text Placeholder 5"/>
          <p:cNvSpPr>
            <a:spLocks noGrp="1"/>
          </p:cNvSpPr>
          <p:nvPr>
            <p:ph type="body" sz="quarter" idx="10"/>
          </p:nvPr>
        </p:nvSpPr>
        <p:spPr>
          <a:xfrm>
            <a:off x="389199" y="4618419"/>
            <a:ext cx="8296274" cy="1209675"/>
          </a:xfrm>
          <a:solidFill>
            <a:srgbClr val="E5F5FF"/>
          </a:solidFill>
        </p:spPr>
        <p:txBody>
          <a:bodyPr anchor="t" anchorCtr="0"/>
          <a:lstStyle>
            <a:lvl1pPr marL="0" indent="0" algn="l">
              <a:lnSpc>
                <a:spcPts val="3200"/>
              </a:lnSpc>
              <a:spcBef>
                <a:spcPts val="0"/>
              </a:spcBef>
              <a:buNone/>
              <a:defRPr sz="2000" b="0" cap="none" baseline="0">
                <a:solidFill>
                  <a:schemeClr val="tx1"/>
                </a:solidFill>
                <a:latin typeface="+mj-lt"/>
                <a:cs typeface="Times New Roman" pitchFamily="18" charset="0"/>
              </a:defRPr>
            </a:lvl1pPr>
            <a:lvl2pPr>
              <a:defRPr b="0"/>
            </a:lvl2pPr>
            <a:lvl3pPr>
              <a:defRPr b="0"/>
            </a:lvl3pPr>
            <a:lvl4pPr>
              <a:defRPr b="0"/>
            </a:lvl4pPr>
            <a:lvl5pPr>
              <a:defRPr b="0"/>
            </a:lvl5pPr>
          </a:lstStyle>
          <a:p>
            <a:pPr lvl="0" algn="ctr">
              <a:lnSpc>
                <a:spcPts val="2400"/>
              </a:lnSpc>
              <a:spcBef>
                <a:spcPts val="600"/>
              </a:spcBef>
            </a:pPr>
            <a:r>
              <a:rPr lang="en-US" b="1" i="1" dirty="0" smtClean="0">
                <a:solidFill>
                  <a:srgbClr val="000099"/>
                </a:solidFill>
              </a:rPr>
              <a:t>John Praveen, </a:t>
            </a:r>
            <a:r>
              <a:rPr lang="en-US" b="1" i="1" dirty="0" err="1" smtClean="0">
                <a:solidFill>
                  <a:srgbClr val="000099"/>
                </a:solidFill>
              </a:rPr>
              <a:t>Ph.D</a:t>
            </a:r>
            <a:endParaRPr lang="en-US" b="1" i="1" dirty="0" smtClean="0">
              <a:solidFill>
                <a:srgbClr val="000099"/>
              </a:solidFill>
            </a:endParaRPr>
          </a:p>
          <a:p>
            <a:pPr lvl="0" algn="ctr">
              <a:lnSpc>
                <a:spcPts val="2000"/>
              </a:lnSpc>
              <a:spcBef>
                <a:spcPts val="600"/>
              </a:spcBef>
            </a:pPr>
            <a:r>
              <a:rPr lang="en-US" sz="1400" b="1" i="1" dirty="0" smtClean="0">
                <a:solidFill>
                  <a:srgbClr val="0000FF"/>
                </a:solidFill>
              </a:rPr>
              <a:t>Managing Director, Pramerica International Investments Advisers, Newark, USA</a:t>
            </a:r>
          </a:p>
          <a:p>
            <a:pPr lvl="0" algn="ctr">
              <a:lnSpc>
                <a:spcPts val="2000"/>
              </a:lnSpc>
            </a:pPr>
            <a:r>
              <a:rPr lang="en-US" sz="1400" b="1" i="1" dirty="0" smtClean="0">
                <a:solidFill>
                  <a:srgbClr val="0000FF"/>
                </a:solidFill>
              </a:rPr>
              <a:t>Member, Board of Trustees, DHFL Pramerica Asset Managers, Mumbai, India</a:t>
            </a:r>
          </a:p>
          <a:p>
            <a:pPr lvl="0" algn="ctr">
              <a:lnSpc>
                <a:spcPts val="2000"/>
              </a:lnSpc>
              <a:spcBef>
                <a:spcPts val="600"/>
              </a:spcBef>
            </a:pPr>
            <a:r>
              <a:rPr lang="en-US" sz="1400" b="1" dirty="0" smtClean="0">
                <a:solidFill>
                  <a:srgbClr val="002060"/>
                </a:solidFill>
              </a:rPr>
              <a:t>September 20, 2016</a:t>
            </a:r>
          </a:p>
          <a:p>
            <a:pPr lvl="0"/>
            <a:endParaRPr lang="en-US" sz="1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190500" y="647700"/>
            <a:ext cx="8589775" cy="370578"/>
          </a:xfrm>
        </p:spPr>
        <p:txBody>
          <a:bodyPr/>
          <a:lstStyle/>
          <a:p>
            <a:pPr algn="ctr">
              <a:lnSpc>
                <a:spcPts val="2400"/>
              </a:lnSpc>
              <a:spcBef>
                <a:spcPts val="600"/>
              </a:spcBef>
              <a:spcAft>
                <a:spcPts val="0"/>
              </a:spcAft>
            </a:pPr>
            <a:r>
              <a:rPr lang="en-US" sz="2400" dirty="0" smtClean="0">
                <a:solidFill>
                  <a:srgbClr val="002060"/>
                </a:solidFill>
              </a:rPr>
              <a:t>Outlook &amp; Strategies in Low Return, More Correlated Markets</a:t>
            </a:r>
            <a:endParaRPr lang="en-US" sz="2400" b="1" i="1" dirty="0" smtClean="0">
              <a:solidFill>
                <a:srgbClr val="002060"/>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10</a:t>
            </a:fld>
            <a:endParaRPr lang="en-US" dirty="0"/>
          </a:p>
        </p:txBody>
      </p:sp>
      <p:sp>
        <p:nvSpPr>
          <p:cNvPr id="9" name="TextBox 8"/>
          <p:cNvSpPr txBox="1"/>
          <p:nvPr/>
        </p:nvSpPr>
        <p:spPr>
          <a:xfrm>
            <a:off x="4383776" y="6567361"/>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sp>
        <p:nvSpPr>
          <p:cNvPr id="8" name="Text Placeholder 3"/>
          <p:cNvSpPr>
            <a:spLocks noGrp="1"/>
          </p:cNvSpPr>
          <p:nvPr>
            <p:ph type="body" sz="quarter" idx="4294967295"/>
          </p:nvPr>
        </p:nvSpPr>
        <p:spPr>
          <a:xfrm>
            <a:off x="386513" y="1201860"/>
            <a:ext cx="7965007" cy="5089212"/>
          </a:xfrm>
          <a:prstGeom prst="rect">
            <a:avLst/>
          </a:prstGeom>
          <a:solidFill>
            <a:schemeClr val="accent6">
              <a:lumMod val="20000"/>
              <a:lumOff val="80000"/>
            </a:schemeClr>
          </a:solidFill>
        </p:spPr>
        <p:txBody>
          <a:bodyPr/>
          <a:lstStyle/>
          <a:p>
            <a:pPr>
              <a:lnSpc>
                <a:spcPts val="2600"/>
              </a:lnSpc>
            </a:pPr>
            <a:r>
              <a:rPr lang="en-US" sz="2400" b="1" i="1" dirty="0" smtClean="0">
                <a:latin typeface="Arial" pitchFamily="34" charset="0"/>
              </a:rPr>
              <a:t>Stock Markets:</a:t>
            </a:r>
            <a:r>
              <a:rPr lang="en-US" sz="2000" b="1" i="1" dirty="0" smtClean="0">
                <a:latin typeface="Arial" pitchFamily="34" charset="0"/>
              </a:rPr>
              <a:t> </a:t>
            </a:r>
          </a:p>
          <a:p>
            <a:pPr lvl="2">
              <a:lnSpc>
                <a:spcPts val="2800"/>
              </a:lnSpc>
            </a:pPr>
            <a:r>
              <a:rPr lang="en-US" sz="2000" i="1" dirty="0" smtClean="0">
                <a:solidFill>
                  <a:srgbClr val="FF0000"/>
                </a:solidFill>
                <a:latin typeface="Arial" pitchFamily="34" charset="0"/>
              </a:rPr>
              <a:t>Developed Stocks Markets likely to Post More Modest Returns in the Future with Slower GDP Growth, Weaker Profit and Less Support from Central Bank Rate Cuts &amp; Liquidity </a:t>
            </a:r>
          </a:p>
          <a:p>
            <a:pPr>
              <a:lnSpc>
                <a:spcPts val="3000"/>
              </a:lnSpc>
            </a:pPr>
            <a:r>
              <a:rPr lang="en-US" sz="2400" b="1" i="1" dirty="0" smtClean="0">
                <a:solidFill>
                  <a:srgbClr val="002060"/>
                </a:solidFill>
                <a:latin typeface="Arial" pitchFamily="34" charset="0"/>
              </a:rPr>
              <a:t>Consequently, Equity Investors are Likely to Look for Opportunities in: </a:t>
            </a:r>
          </a:p>
          <a:p>
            <a:pPr lvl="1">
              <a:lnSpc>
                <a:spcPts val="3000"/>
              </a:lnSpc>
            </a:pPr>
            <a:r>
              <a:rPr lang="en-US" sz="1800" b="1" i="1" dirty="0" smtClean="0">
                <a:solidFill>
                  <a:srgbClr val="002060"/>
                </a:solidFill>
                <a:latin typeface="Arial" pitchFamily="34" charset="0"/>
              </a:rPr>
              <a:t> </a:t>
            </a:r>
            <a:r>
              <a:rPr lang="en-US" sz="2400" b="1" i="1" dirty="0" smtClean="0">
                <a:solidFill>
                  <a:srgbClr val="002060"/>
                </a:solidFill>
                <a:latin typeface="Arial" pitchFamily="34" charset="0"/>
              </a:rPr>
              <a:t>Other Equity Markets </a:t>
            </a:r>
          </a:p>
          <a:p>
            <a:pPr lvl="2">
              <a:lnSpc>
                <a:spcPts val="3000"/>
              </a:lnSpc>
            </a:pPr>
            <a:r>
              <a:rPr lang="en-US" sz="2400" b="1" i="1" dirty="0" smtClean="0">
                <a:solidFill>
                  <a:srgbClr val="0000FF"/>
                </a:solidFill>
                <a:latin typeface="Arial" pitchFamily="34" charset="0"/>
              </a:rPr>
              <a:t>Emerging Markets – Especially India</a:t>
            </a:r>
          </a:p>
          <a:p>
            <a:pPr lvl="1">
              <a:lnSpc>
                <a:spcPts val="3000"/>
              </a:lnSpc>
            </a:pPr>
            <a:r>
              <a:rPr lang="en-US" sz="2400" b="1" i="1" dirty="0" smtClean="0">
                <a:solidFill>
                  <a:srgbClr val="002060"/>
                </a:solidFill>
                <a:latin typeface="Arial" pitchFamily="34" charset="0"/>
              </a:rPr>
              <a:t> Other Products</a:t>
            </a:r>
          </a:p>
          <a:p>
            <a:pPr lvl="2">
              <a:lnSpc>
                <a:spcPts val="3000"/>
              </a:lnSpc>
            </a:pPr>
            <a:r>
              <a:rPr lang="en-US" sz="2400" b="1" i="1" dirty="0" smtClean="0">
                <a:solidFill>
                  <a:srgbClr val="0000FF"/>
                </a:solidFill>
              </a:rPr>
              <a:t>ETFs &amp; Passive Investing</a:t>
            </a:r>
            <a:endParaRPr lang="en-US" sz="2400" i="1" dirty="0" smtClean="0">
              <a:solidFill>
                <a:srgbClr val="0000FF"/>
              </a:solidFill>
            </a:endParaRPr>
          </a:p>
          <a:p>
            <a:pPr lvl="2">
              <a:lnSpc>
                <a:spcPts val="3000"/>
              </a:lnSpc>
            </a:pPr>
            <a:r>
              <a:rPr lang="en-US" sz="2400" b="1" i="1" dirty="0" smtClean="0">
                <a:solidFill>
                  <a:srgbClr val="0000FF"/>
                </a:solidFill>
              </a:rPr>
              <a:t>High Active Share Strategies</a:t>
            </a:r>
            <a:endParaRPr lang="en-US" sz="2400" i="1" dirty="0" smtClean="0">
              <a:solidFill>
                <a:srgbClr val="0000FF"/>
              </a:solidFill>
            </a:endParaRPr>
          </a:p>
          <a:p>
            <a:pPr lvl="2">
              <a:lnSpc>
                <a:spcPts val="3000"/>
              </a:lnSpc>
            </a:pPr>
            <a:r>
              <a:rPr lang="en-US" sz="2400" b="1" i="1" dirty="0" smtClean="0">
                <a:solidFill>
                  <a:srgbClr val="0000FF"/>
                </a:solidFill>
              </a:rPr>
              <a:t>Multi-Asset &amp; Quant Products</a:t>
            </a:r>
            <a:endParaRPr lang="en-US" sz="2400" i="1" dirty="0" smtClean="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260723" y="694945"/>
            <a:ext cx="8526463" cy="658368"/>
          </a:xfrm>
        </p:spPr>
        <p:txBody>
          <a:bodyPr/>
          <a:lstStyle/>
          <a:p>
            <a:pPr algn="ctr">
              <a:lnSpc>
                <a:spcPts val="2400"/>
              </a:lnSpc>
              <a:spcBef>
                <a:spcPts val="600"/>
              </a:spcBef>
              <a:spcAft>
                <a:spcPts val="0"/>
              </a:spcAft>
            </a:pPr>
            <a:r>
              <a:rPr lang="en-US" sz="2400" b="1" i="1" dirty="0" smtClean="0">
                <a:solidFill>
                  <a:srgbClr val="002060"/>
                </a:solidFill>
                <a:latin typeface="Arial" pitchFamily="34" charset="0"/>
              </a:rPr>
              <a:t>Emerging Markets likely to Offer Opportunities for Higher Returns Relative to Low Returns in Developed Markets </a:t>
            </a:r>
            <a:endParaRPr lang="en-US" sz="1600" b="1" i="1" dirty="0" smtClean="0">
              <a:solidFill>
                <a:srgbClr val="0000FF"/>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11</a:t>
            </a:fld>
            <a:endParaRPr lang="en-US" dirty="0"/>
          </a:p>
        </p:txBody>
      </p:sp>
      <p:sp>
        <p:nvSpPr>
          <p:cNvPr id="9" name="TextBox 8"/>
          <p:cNvSpPr txBox="1"/>
          <p:nvPr/>
        </p:nvSpPr>
        <p:spPr>
          <a:xfrm>
            <a:off x="4383776" y="6567361"/>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graphicFrame>
        <p:nvGraphicFramePr>
          <p:cNvPr id="1800197" name="Object 5"/>
          <p:cNvGraphicFramePr>
            <a:graphicFrameLocks noChangeAspect="1"/>
          </p:cNvGraphicFramePr>
          <p:nvPr/>
        </p:nvGraphicFramePr>
        <p:xfrm>
          <a:off x="695584" y="1593677"/>
          <a:ext cx="7682297" cy="4770053"/>
        </p:xfrm>
        <a:graphic>
          <a:graphicData uri="http://schemas.openxmlformats.org/presentationml/2006/ole">
            <mc:AlternateContent xmlns:mc="http://schemas.openxmlformats.org/markup-compatibility/2006">
              <mc:Choice xmlns:v="urn:schemas-microsoft-com:vml" Requires="v">
                <p:oleObj spid="_x0000_s1800198" name="ActiveGraph" r:id="rId3" imgW="3876624" imgH="2400304" progId="">
                  <p:embed/>
                </p:oleObj>
              </mc:Choice>
              <mc:Fallback>
                <p:oleObj name="ActiveGraph" r:id="rId3" imgW="3876624" imgH="2400304"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584" y="1593677"/>
                        <a:ext cx="7682297" cy="477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589907" y="658368"/>
            <a:ext cx="8017645" cy="897835"/>
          </a:xfrm>
        </p:spPr>
        <p:txBody>
          <a:bodyPr/>
          <a:lstStyle/>
          <a:p>
            <a:pPr algn="ctr">
              <a:lnSpc>
                <a:spcPts val="2400"/>
              </a:lnSpc>
              <a:spcBef>
                <a:spcPts val="600"/>
              </a:spcBef>
              <a:spcAft>
                <a:spcPts val="0"/>
              </a:spcAft>
            </a:pPr>
            <a:r>
              <a:rPr lang="en-US" sz="2400" b="1" i="1" dirty="0" smtClean="0">
                <a:solidFill>
                  <a:srgbClr val="002060"/>
                </a:solidFill>
                <a:latin typeface="Arial" pitchFamily="34" charset="0"/>
              </a:rPr>
              <a:t>Emerging Markets likely to Enjoy Higher Returns </a:t>
            </a:r>
            <a:r>
              <a:rPr lang="en-US" sz="2000" b="1" i="1" dirty="0" smtClean="0">
                <a:solidFill>
                  <a:srgbClr val="002060"/>
                </a:solidFill>
                <a:latin typeface="Arial" pitchFamily="34" charset="0"/>
              </a:rPr>
              <a:t/>
            </a:r>
            <a:br>
              <a:rPr lang="en-US" sz="2000" b="1" i="1" dirty="0" smtClean="0">
                <a:solidFill>
                  <a:srgbClr val="002060"/>
                </a:solidFill>
                <a:latin typeface="Arial" pitchFamily="34" charset="0"/>
              </a:rPr>
            </a:br>
            <a:r>
              <a:rPr lang="en-US" sz="2000" b="1" i="1" dirty="0" smtClean="0">
                <a:solidFill>
                  <a:srgbClr val="0000FF"/>
                </a:solidFill>
                <a:latin typeface="Arial" pitchFamily="34" charset="0"/>
              </a:rPr>
              <a:t>with Solid GDP Growth &amp; Rising Profits, Falling Inflation &amp; Scope for Rate Cuts, Lower Bond Yields &amp; P/E Expansion</a:t>
            </a:r>
            <a:endParaRPr lang="en-US" sz="1600" b="1" i="1" dirty="0" smtClean="0">
              <a:solidFill>
                <a:srgbClr val="0000FF"/>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12</a:t>
            </a:fld>
            <a:endParaRPr lang="en-US" dirty="0"/>
          </a:p>
        </p:txBody>
      </p:sp>
      <p:sp>
        <p:nvSpPr>
          <p:cNvPr id="9" name="TextBox 8"/>
          <p:cNvSpPr txBox="1"/>
          <p:nvPr/>
        </p:nvSpPr>
        <p:spPr>
          <a:xfrm>
            <a:off x="4383776" y="6567361"/>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graphicFrame>
        <p:nvGraphicFramePr>
          <p:cNvPr id="1801224" name="Object 8"/>
          <p:cNvGraphicFramePr>
            <a:graphicFrameLocks noChangeAspect="1"/>
          </p:cNvGraphicFramePr>
          <p:nvPr/>
        </p:nvGraphicFramePr>
        <p:xfrm>
          <a:off x="4515787" y="3149600"/>
          <a:ext cx="4320581" cy="2990423"/>
        </p:xfrm>
        <a:graphic>
          <a:graphicData uri="http://schemas.openxmlformats.org/presentationml/2006/ole">
            <mc:AlternateContent xmlns:mc="http://schemas.openxmlformats.org/markup-compatibility/2006">
              <mc:Choice xmlns:v="urn:schemas-microsoft-com:vml" Requires="v">
                <p:oleObj spid="_x0000_s1801226" name="ActiveGraph" r:id="rId3" imgW="3810000" imgH="2419217" progId="">
                  <p:embed/>
                </p:oleObj>
              </mc:Choice>
              <mc:Fallback>
                <p:oleObj name="ActiveGraph" r:id="rId3" imgW="3810000" imgH="2419217"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787" y="3149600"/>
                        <a:ext cx="4320581" cy="2990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1225" name="Object 9"/>
          <p:cNvGraphicFramePr>
            <a:graphicFrameLocks noChangeAspect="1"/>
          </p:cNvGraphicFramePr>
          <p:nvPr/>
        </p:nvGraphicFramePr>
        <p:xfrm>
          <a:off x="259493" y="1686698"/>
          <a:ext cx="4337221" cy="3077213"/>
        </p:xfrm>
        <a:graphic>
          <a:graphicData uri="http://schemas.openxmlformats.org/presentationml/2006/ole">
            <mc:AlternateContent xmlns:mc="http://schemas.openxmlformats.org/markup-compatibility/2006">
              <mc:Choice xmlns:v="urn:schemas-microsoft-com:vml" Requires="v">
                <p:oleObj spid="_x0000_s1801227" name="ActiveGraph" r:id="rId5" imgW="4724400" imgH="2533775" progId="">
                  <p:embed/>
                </p:oleObj>
              </mc:Choice>
              <mc:Fallback>
                <p:oleObj name="ActiveGraph" r:id="rId5" imgW="4724400" imgH="2533775" progId="">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493" y="1686698"/>
                        <a:ext cx="4337221" cy="307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13</a:t>
            </a:fld>
            <a:endParaRPr lang="en-US" dirty="0"/>
          </a:p>
        </p:txBody>
      </p:sp>
      <p:sp>
        <p:nvSpPr>
          <p:cNvPr id="9" name="TextBox 8"/>
          <p:cNvSpPr txBox="1"/>
          <p:nvPr/>
        </p:nvSpPr>
        <p:spPr>
          <a:xfrm>
            <a:off x="4383776" y="6567361"/>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sp>
        <p:nvSpPr>
          <p:cNvPr id="7" name="Title 1"/>
          <p:cNvSpPr>
            <a:spLocks noGrp="1"/>
          </p:cNvSpPr>
          <p:nvPr>
            <p:ph type="title"/>
          </p:nvPr>
        </p:nvSpPr>
        <p:spPr>
          <a:xfrm>
            <a:off x="296562" y="667265"/>
            <a:ext cx="8600302" cy="642551"/>
          </a:xfrm>
        </p:spPr>
        <p:txBody>
          <a:bodyPr/>
          <a:lstStyle/>
          <a:p>
            <a:pPr lvl="0" algn="ctr">
              <a:lnSpc>
                <a:spcPts val="2400"/>
              </a:lnSpc>
              <a:spcBef>
                <a:spcPts val="1200"/>
              </a:spcBef>
              <a:spcAft>
                <a:spcPts val="0"/>
              </a:spcAft>
              <a:defRPr/>
            </a:pPr>
            <a:r>
              <a:rPr lang="en-US" sz="2400" b="1" i="1" dirty="0" smtClean="0">
                <a:solidFill>
                  <a:srgbClr val="002060"/>
                </a:solidFill>
              </a:rPr>
              <a:t>Among Emerging Markets, India has Attracted Strong Capital Flows</a:t>
            </a:r>
            <a:endParaRPr lang="en-US" sz="2400" i="1" dirty="0" smtClean="0">
              <a:solidFill>
                <a:srgbClr val="0000FF"/>
              </a:solidFill>
              <a:latin typeface="Arial" pitchFamily="34" charset="0"/>
            </a:endParaRPr>
          </a:p>
        </p:txBody>
      </p:sp>
      <p:pic>
        <p:nvPicPr>
          <p:cNvPr id="11" name="Picture 4"/>
          <p:cNvPicPr>
            <a:picLocks noChangeAspect="1" noChangeArrowheads="1"/>
          </p:cNvPicPr>
          <p:nvPr/>
        </p:nvPicPr>
        <p:blipFill>
          <a:blip r:embed="rId3"/>
          <a:srcRect/>
          <a:stretch>
            <a:fillRect/>
          </a:stretch>
        </p:blipFill>
        <p:spPr bwMode="auto">
          <a:xfrm>
            <a:off x="329656" y="1376184"/>
            <a:ext cx="4926731" cy="3782837"/>
          </a:xfrm>
          <a:prstGeom prst="rect">
            <a:avLst/>
          </a:prstGeom>
          <a:noFill/>
          <a:ln w="9525">
            <a:noFill/>
            <a:miter lim="800000"/>
            <a:headEnd/>
            <a:tailEnd/>
          </a:ln>
          <a:effectLst/>
        </p:spPr>
      </p:pic>
      <p:graphicFrame>
        <p:nvGraphicFramePr>
          <p:cNvPr id="1891331" name="Object 3"/>
          <p:cNvGraphicFramePr>
            <a:graphicFrameLocks noChangeAspect="1"/>
          </p:cNvGraphicFramePr>
          <p:nvPr/>
        </p:nvGraphicFramePr>
        <p:xfrm>
          <a:off x="5270970" y="1625600"/>
          <a:ext cx="3717807" cy="2788355"/>
        </p:xfrm>
        <a:graphic>
          <a:graphicData uri="http://schemas.openxmlformats.org/presentationml/2006/ole">
            <mc:AlternateContent xmlns:mc="http://schemas.openxmlformats.org/markup-compatibility/2006">
              <mc:Choice xmlns:v="urn:schemas-microsoft-com:vml" Requires="v">
                <p:oleObj spid="_x0000_s1911811" name="ActiveGraph" r:id="rId4" imgW="4124241" imgH="3086028" progId="">
                  <p:embed/>
                </p:oleObj>
              </mc:Choice>
              <mc:Fallback>
                <p:oleObj name="ActiveGraph" r:id="rId4" imgW="4124241" imgH="308602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970" y="1625600"/>
                        <a:ext cx="3717807" cy="278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itle 1"/>
          <p:cNvSpPr txBox="1">
            <a:spLocks/>
          </p:cNvSpPr>
          <p:nvPr/>
        </p:nvSpPr>
        <p:spPr bwMode="auto">
          <a:xfrm>
            <a:off x="483326" y="5355772"/>
            <a:ext cx="8347165" cy="965828"/>
          </a:xfrm>
          <a:prstGeom prst="rect">
            <a:avLst/>
          </a:prstGeom>
          <a:solidFill>
            <a:srgbClr val="F5E4E3"/>
          </a:solidFill>
          <a:ln w="9525">
            <a:noFill/>
            <a:miter lim="800000"/>
            <a:headEnd/>
            <a:tailEnd/>
          </a:ln>
        </p:spPr>
        <p:txBody>
          <a:bodyPr vert="horz" wrap="square" lIns="0" tIns="0" rIns="0" bIns="0" numCol="1" anchor="b" anchorCtr="0" compatLnSpc="1">
            <a:prstTxWarp prst="textNoShape">
              <a:avLst/>
            </a:prstTxWarp>
          </a:bodyPr>
          <a:lstStyle/>
          <a:p>
            <a:pPr algn="ctr" defTabSz="819150" eaLnBrk="0" hangingPunct="0">
              <a:lnSpc>
                <a:spcPts val="2600"/>
              </a:lnSpc>
              <a:spcBef>
                <a:spcPts val="1200"/>
              </a:spcBef>
              <a:spcAft>
                <a:spcPts val="0"/>
              </a:spcAft>
              <a:defRPr/>
            </a:pPr>
            <a:r>
              <a:rPr lang="en-US" sz="1900" i="1" dirty="0" smtClean="0">
                <a:solidFill>
                  <a:srgbClr val="0000FF"/>
                </a:solidFill>
                <a:latin typeface="Arial" pitchFamily="34" charset="0"/>
                <a:cs typeface="Arial" pitchFamily="34" charset="0"/>
              </a:rPr>
              <a:t>Solid Foreign Capital Inflows combined High Savings, Favorable Demographics &amp; Sound Domestic Policies should Enable India to Enjoy Higher GDP Growth Rates &amp; Market Returns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noGrp="1"/>
          </p:cNvSpPr>
          <p:nvPr/>
        </p:nvSpPr>
        <p:spPr bwMode="auto">
          <a:xfrm>
            <a:off x="393700" y="2768600"/>
            <a:ext cx="5591175" cy="1133475"/>
          </a:xfrm>
          <a:prstGeom prst="rect">
            <a:avLst/>
          </a:prstGeom>
          <a:solidFill>
            <a:srgbClr val="FFFFFF"/>
          </a:solidFill>
          <a:ln w="9525">
            <a:noFill/>
            <a:miter lim="800000"/>
            <a:headEnd/>
            <a:tailEnd/>
          </a:ln>
        </p:spPr>
        <p:txBody>
          <a:bodyPr/>
          <a:lstStyle/>
          <a:p>
            <a:pPr>
              <a:defRPr/>
            </a:pPr>
            <a:endParaRPr lang="en-US" sz="1200" b="0" dirty="0">
              <a:solidFill>
                <a:srgbClr val="29297B"/>
              </a:solidFill>
              <a:latin typeface="+mj-lt"/>
              <a:cs typeface="Arial" pitchFamily="34" charset="0"/>
            </a:endParaRPr>
          </a:p>
        </p:txBody>
      </p:sp>
      <p:pic>
        <p:nvPicPr>
          <p:cNvPr id="108546" name="Picture 2"/>
          <p:cNvPicPr>
            <a:picLocks noChangeAspect="1" noChangeArrowheads="1"/>
          </p:cNvPicPr>
          <p:nvPr/>
        </p:nvPicPr>
        <p:blipFill>
          <a:blip r:embed="rId3" cstate="print"/>
          <a:srcRect/>
          <a:stretch>
            <a:fillRect/>
          </a:stretch>
        </p:blipFill>
        <p:spPr bwMode="auto">
          <a:xfrm>
            <a:off x="393700" y="3072384"/>
            <a:ext cx="8227494" cy="1243584"/>
          </a:xfrm>
          <a:prstGeom prst="rect">
            <a:avLst/>
          </a:prstGeom>
          <a:noFill/>
          <a:ln w="9525" cap="flat" cmpd="sng">
            <a:noFill/>
            <a:prstDash val="solid"/>
            <a:miter lim="800000"/>
            <a:headEnd/>
            <a:tailEnd/>
          </a:ln>
          <a:effectLst/>
        </p:spPr>
      </p:pic>
      <p:sp>
        <p:nvSpPr>
          <p:cNvPr id="10" name="Rectangle 9"/>
          <p:cNvSpPr/>
          <p:nvPr/>
        </p:nvSpPr>
        <p:spPr>
          <a:xfrm>
            <a:off x="371984" y="4066548"/>
            <a:ext cx="8227494" cy="523220"/>
          </a:xfrm>
          <a:prstGeom prst="rect">
            <a:avLst/>
          </a:prstGeom>
          <a:solidFill>
            <a:srgbClr val="D6EAF6"/>
          </a:solidFill>
        </p:spPr>
        <p:txBody>
          <a:bodyPr wrap="square">
            <a:spAutoFit/>
          </a:bodyPr>
          <a:lstStyle/>
          <a:p>
            <a:pPr algn="ctr"/>
            <a:r>
              <a:rPr lang="en-US" sz="2800" i="1" dirty="0" smtClean="0">
                <a:solidFill>
                  <a:srgbClr val="002060"/>
                </a:solidFill>
                <a:latin typeface="Arial" pitchFamily="34" charset="0"/>
                <a:cs typeface="Arial" pitchFamily="34" charset="0"/>
              </a:rPr>
              <a:t>Market &amp; Asset Management Trends</a:t>
            </a:r>
            <a:endParaRPr lang="en-US" sz="2800" dirty="0">
              <a:solidFill>
                <a:srgbClr val="00206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285435" y="682753"/>
            <a:ext cx="8526463" cy="1549392"/>
          </a:xfrm>
        </p:spPr>
        <p:txBody>
          <a:bodyPr/>
          <a:lstStyle/>
          <a:p>
            <a:pPr algn="ctr">
              <a:lnSpc>
                <a:spcPts val="2400"/>
              </a:lnSpc>
              <a:spcBef>
                <a:spcPts val="600"/>
              </a:spcBef>
              <a:spcAft>
                <a:spcPts val="0"/>
              </a:spcAft>
            </a:pPr>
            <a:r>
              <a:rPr lang="en-US" sz="2400" dirty="0" smtClean="0">
                <a:solidFill>
                  <a:srgbClr val="002060"/>
                </a:solidFill>
              </a:rPr>
              <a:t>Increased Correlations Between Assets &amp; Markets</a:t>
            </a:r>
            <a:br>
              <a:rPr lang="en-US" sz="2400" dirty="0" smtClean="0">
                <a:solidFill>
                  <a:srgbClr val="002060"/>
                </a:solidFill>
              </a:rPr>
            </a:br>
            <a:r>
              <a:rPr lang="en-US" b="1" i="1" dirty="0" smtClean="0">
                <a:solidFill>
                  <a:srgbClr val="0000FF"/>
                </a:solidFill>
              </a:rPr>
              <a:t>Secular Increase in Correlations between Markets &amp; Asset Classes Resulting from Integration of Global Economies &amp; Capital Markets</a:t>
            </a:r>
            <a:r>
              <a:rPr lang="en-US" sz="1600" b="1" i="1" dirty="0" smtClean="0">
                <a:solidFill>
                  <a:srgbClr val="0000FF"/>
                </a:solidFill>
              </a:rPr>
              <a:t/>
            </a:r>
            <a:br>
              <a:rPr lang="en-US" sz="1600" b="1" i="1" dirty="0" smtClean="0">
                <a:solidFill>
                  <a:srgbClr val="0000FF"/>
                </a:solidFill>
              </a:rPr>
            </a:br>
            <a:r>
              <a:rPr lang="en-US" sz="2000" b="1" i="1" dirty="0" smtClean="0">
                <a:solidFill>
                  <a:srgbClr val="FF0000"/>
                </a:solidFill>
              </a:rPr>
              <a:t>Increased Correlations &amp; Globalization of Markets have Reduced Diversification &amp; Cross-Market, Cross-Asset Arbitrage Opportunities</a:t>
            </a:r>
            <a:endParaRPr lang="en-US" sz="2000" b="1" i="1" dirty="0" smtClean="0">
              <a:solidFill>
                <a:srgbClr val="FF0000"/>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15</a:t>
            </a:fld>
            <a:endParaRPr lang="en-US" dirty="0"/>
          </a:p>
        </p:txBody>
      </p:sp>
      <p:sp>
        <p:nvSpPr>
          <p:cNvPr id="9" name="TextBox 8"/>
          <p:cNvSpPr txBox="1"/>
          <p:nvPr/>
        </p:nvSpPr>
        <p:spPr>
          <a:xfrm>
            <a:off x="4383776" y="6567361"/>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pic>
        <p:nvPicPr>
          <p:cNvPr id="1911809" name="Picture 1"/>
          <p:cNvPicPr>
            <a:picLocks noChangeAspect="1" noChangeArrowheads="1"/>
          </p:cNvPicPr>
          <p:nvPr/>
        </p:nvPicPr>
        <p:blipFill>
          <a:blip r:embed="rId3"/>
          <a:srcRect/>
          <a:stretch>
            <a:fillRect/>
          </a:stretch>
        </p:blipFill>
        <p:spPr bwMode="auto">
          <a:xfrm>
            <a:off x="434446" y="2350029"/>
            <a:ext cx="8077417" cy="4163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339537" y="666750"/>
            <a:ext cx="8526463" cy="618228"/>
          </a:xfrm>
        </p:spPr>
        <p:txBody>
          <a:bodyPr/>
          <a:lstStyle/>
          <a:p>
            <a:pPr algn="ctr">
              <a:lnSpc>
                <a:spcPts val="2400"/>
              </a:lnSpc>
              <a:spcBef>
                <a:spcPts val="600"/>
              </a:spcBef>
              <a:spcAft>
                <a:spcPts val="0"/>
              </a:spcAft>
            </a:pPr>
            <a:r>
              <a:rPr lang="en-US" sz="2400" b="1" i="1" dirty="0" smtClean="0">
                <a:solidFill>
                  <a:srgbClr val="002060"/>
                </a:solidFill>
              </a:rPr>
              <a:t>Trends in Asset Management Industry</a:t>
            </a:r>
            <a:r>
              <a:rPr lang="en-US" sz="2400" dirty="0" smtClean="0">
                <a:solidFill>
                  <a:srgbClr val="002060"/>
                </a:solidFill>
              </a:rPr>
              <a:t/>
            </a:r>
            <a:br>
              <a:rPr lang="en-US" sz="2400" dirty="0" smtClean="0">
                <a:solidFill>
                  <a:srgbClr val="002060"/>
                </a:solidFill>
              </a:rPr>
            </a:br>
            <a:r>
              <a:rPr lang="en-US" sz="2000" b="1" i="1" dirty="0" smtClean="0">
                <a:solidFill>
                  <a:srgbClr val="002060"/>
                </a:solidFill>
              </a:rPr>
              <a:t> </a:t>
            </a:r>
            <a:r>
              <a:rPr lang="en-US" sz="2000" b="1" i="1" dirty="0" smtClean="0">
                <a:solidFill>
                  <a:srgbClr val="0000FF"/>
                </a:solidFill>
              </a:rPr>
              <a:t>Growth of ETFs &amp; Passive Investing</a:t>
            </a:r>
            <a:endParaRPr lang="en-US" sz="1600" i="1" dirty="0" smtClean="0">
              <a:solidFill>
                <a:srgbClr val="0000FF"/>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16</a:t>
            </a:fld>
            <a:endParaRPr lang="en-US" dirty="0"/>
          </a:p>
        </p:txBody>
      </p:sp>
      <p:sp>
        <p:nvSpPr>
          <p:cNvPr id="9" name="TextBox 8"/>
          <p:cNvSpPr txBox="1"/>
          <p:nvPr/>
        </p:nvSpPr>
        <p:spPr>
          <a:xfrm>
            <a:off x="4383776" y="6567361"/>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pic>
        <p:nvPicPr>
          <p:cNvPr id="1581057" name="Picture 1"/>
          <p:cNvPicPr>
            <a:picLocks noChangeAspect="1" noChangeArrowheads="1"/>
          </p:cNvPicPr>
          <p:nvPr/>
        </p:nvPicPr>
        <p:blipFill>
          <a:blip r:embed="rId3"/>
          <a:srcRect/>
          <a:stretch>
            <a:fillRect/>
          </a:stretch>
        </p:blipFill>
        <p:spPr bwMode="auto">
          <a:xfrm>
            <a:off x="4361788" y="1450849"/>
            <a:ext cx="4464140" cy="4266978"/>
          </a:xfrm>
          <a:prstGeom prst="rect">
            <a:avLst/>
          </a:prstGeom>
          <a:solidFill>
            <a:srgbClr val="FFFFC9"/>
          </a:solidFill>
          <a:ln w="9525">
            <a:noFill/>
            <a:miter lim="800000"/>
            <a:headEnd/>
            <a:tailEnd/>
          </a:ln>
          <a:effectLst/>
        </p:spPr>
      </p:pic>
      <p:sp>
        <p:nvSpPr>
          <p:cNvPr id="8" name="TextBox 7"/>
          <p:cNvSpPr txBox="1"/>
          <p:nvPr/>
        </p:nvSpPr>
        <p:spPr>
          <a:xfrm>
            <a:off x="499685" y="6158929"/>
            <a:ext cx="3590925" cy="161925"/>
          </a:xfrm>
          <a:prstGeom prst="rect">
            <a:avLst/>
          </a:prstGeom>
          <a:noFill/>
        </p:spPr>
        <p:txBody>
          <a:bodyPr wrap="square" lIns="0" tIns="0" rIns="0" bIns="0" rtlCol="0">
            <a:noAutofit/>
          </a:bodyPr>
          <a:lstStyle/>
          <a:p>
            <a:pPr>
              <a:spcBef>
                <a:spcPts val="384"/>
              </a:spcBef>
            </a:pPr>
            <a:r>
              <a:rPr lang="en-US" sz="1100" b="0" dirty="0" smtClean="0">
                <a:solidFill>
                  <a:srgbClr val="000000"/>
                </a:solidFill>
                <a:latin typeface="Arial" pitchFamily="34" charset="0"/>
                <a:cs typeface="Arial" pitchFamily="34" charset="0"/>
              </a:rPr>
              <a:t>Source: </a:t>
            </a:r>
            <a:r>
              <a:rPr lang="en-US" sz="1100" b="0" dirty="0" err="1" smtClean="0">
                <a:solidFill>
                  <a:srgbClr val="000000"/>
                </a:solidFill>
                <a:latin typeface="Arial" pitchFamily="34" charset="0"/>
                <a:cs typeface="Arial" pitchFamily="34" charset="0"/>
              </a:rPr>
              <a:t>Simfund</a:t>
            </a:r>
            <a:endParaRPr lang="en-US" sz="1100" b="0" dirty="0" smtClean="0">
              <a:solidFill>
                <a:srgbClr val="000000"/>
              </a:solidFill>
              <a:latin typeface="Arial" pitchFamily="34" charset="0"/>
              <a:cs typeface="Arial" pitchFamily="34" charset="0"/>
            </a:endParaRPr>
          </a:p>
        </p:txBody>
      </p:sp>
      <p:sp>
        <p:nvSpPr>
          <p:cNvPr id="14" name="TextBox 13"/>
          <p:cNvSpPr txBox="1"/>
          <p:nvPr/>
        </p:nvSpPr>
        <p:spPr>
          <a:xfrm>
            <a:off x="4631902" y="5823649"/>
            <a:ext cx="3590925" cy="161925"/>
          </a:xfrm>
          <a:prstGeom prst="rect">
            <a:avLst/>
          </a:prstGeom>
          <a:noFill/>
        </p:spPr>
        <p:txBody>
          <a:bodyPr wrap="square" lIns="0" tIns="0" rIns="0" bIns="0" rtlCol="0">
            <a:noAutofit/>
          </a:bodyPr>
          <a:lstStyle/>
          <a:p>
            <a:pPr>
              <a:spcBef>
                <a:spcPts val="384"/>
              </a:spcBef>
            </a:pPr>
            <a:r>
              <a:rPr lang="en-US" sz="1100" b="0" dirty="0" smtClean="0">
                <a:solidFill>
                  <a:srgbClr val="000000"/>
                </a:solidFill>
                <a:latin typeface="Arial" pitchFamily="34" charset="0"/>
                <a:cs typeface="Arial" pitchFamily="34" charset="0"/>
              </a:rPr>
              <a:t>Source: Goldman Sachs, June 2015</a:t>
            </a:r>
          </a:p>
        </p:txBody>
      </p:sp>
      <p:pic>
        <p:nvPicPr>
          <p:cNvPr id="15" name="Picture 2"/>
          <p:cNvPicPr>
            <a:picLocks noChangeAspect="1" noChangeArrowheads="1"/>
          </p:cNvPicPr>
          <p:nvPr/>
        </p:nvPicPr>
        <p:blipFill>
          <a:blip r:embed="rId4"/>
          <a:srcRect/>
          <a:stretch>
            <a:fillRect/>
          </a:stretch>
        </p:blipFill>
        <p:spPr bwMode="auto">
          <a:xfrm>
            <a:off x="256033" y="1328929"/>
            <a:ext cx="4133962" cy="44500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339537" y="666750"/>
            <a:ext cx="8526463" cy="618228"/>
          </a:xfrm>
        </p:spPr>
        <p:txBody>
          <a:bodyPr/>
          <a:lstStyle/>
          <a:p>
            <a:pPr algn="ctr">
              <a:lnSpc>
                <a:spcPts val="2400"/>
              </a:lnSpc>
              <a:spcBef>
                <a:spcPts val="600"/>
              </a:spcBef>
              <a:spcAft>
                <a:spcPts val="0"/>
              </a:spcAft>
            </a:pPr>
            <a:r>
              <a:rPr lang="en-US" sz="2400" b="1" i="1" dirty="0" smtClean="0">
                <a:solidFill>
                  <a:srgbClr val="002060"/>
                </a:solidFill>
                <a:latin typeface="Arial" pitchFamily="34" charset="0"/>
              </a:rPr>
              <a:t>Trends in U.S. Asset Management Industry</a:t>
            </a:r>
            <a:r>
              <a:rPr lang="en-US" sz="2400" dirty="0" smtClean="0">
                <a:solidFill>
                  <a:srgbClr val="002060"/>
                </a:solidFill>
                <a:latin typeface="Arial" pitchFamily="34" charset="0"/>
              </a:rPr>
              <a:t/>
            </a:r>
            <a:br>
              <a:rPr lang="en-US" sz="2400" dirty="0" smtClean="0">
                <a:solidFill>
                  <a:srgbClr val="002060"/>
                </a:solidFill>
                <a:latin typeface="Arial" pitchFamily="34" charset="0"/>
              </a:rPr>
            </a:br>
            <a:r>
              <a:rPr lang="en-US" sz="2000" dirty="0" smtClean="0">
                <a:solidFill>
                  <a:srgbClr val="0000FF"/>
                </a:solidFill>
                <a:latin typeface="Arial" pitchFamily="34" charset="0"/>
              </a:rPr>
              <a:t>Rise of Passive Investing - </a:t>
            </a:r>
            <a:r>
              <a:rPr lang="en-US" sz="2000" dirty="0" smtClean="0">
                <a:solidFill>
                  <a:srgbClr val="0000FF"/>
                </a:solidFill>
              </a:rPr>
              <a:t>Shift from Active to Passive</a:t>
            </a:r>
            <a:endParaRPr lang="en-US" sz="1600" i="1" dirty="0" smtClean="0">
              <a:solidFill>
                <a:srgbClr val="0000FF"/>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17</a:t>
            </a:fld>
            <a:endParaRPr lang="en-US" dirty="0"/>
          </a:p>
        </p:txBody>
      </p:sp>
      <p:sp>
        <p:nvSpPr>
          <p:cNvPr id="9" name="TextBox 8"/>
          <p:cNvSpPr txBox="1"/>
          <p:nvPr/>
        </p:nvSpPr>
        <p:spPr>
          <a:xfrm>
            <a:off x="4383776" y="6567361"/>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pic>
        <p:nvPicPr>
          <p:cNvPr id="8" name="Picture 1"/>
          <p:cNvPicPr>
            <a:picLocks noChangeAspect="1" noChangeArrowheads="1"/>
          </p:cNvPicPr>
          <p:nvPr/>
        </p:nvPicPr>
        <p:blipFill>
          <a:blip r:embed="rId3"/>
          <a:srcRect/>
          <a:stretch>
            <a:fillRect/>
          </a:stretch>
        </p:blipFill>
        <p:spPr bwMode="auto">
          <a:xfrm>
            <a:off x="861226" y="1271071"/>
            <a:ext cx="7170737"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412854" y="608776"/>
            <a:ext cx="8526463" cy="394962"/>
          </a:xfrm>
        </p:spPr>
        <p:txBody>
          <a:bodyPr/>
          <a:lstStyle/>
          <a:p>
            <a:pPr algn="ctr">
              <a:lnSpc>
                <a:spcPts val="2400"/>
              </a:lnSpc>
              <a:spcBef>
                <a:spcPts val="600"/>
              </a:spcBef>
              <a:spcAft>
                <a:spcPts val="0"/>
              </a:spcAft>
            </a:pPr>
            <a:r>
              <a:rPr lang="en-US" sz="2400" b="1" i="1" dirty="0" smtClean="0">
                <a:solidFill>
                  <a:srgbClr val="002060"/>
                </a:solidFill>
              </a:rPr>
              <a:t>Trends in Asset Management Industry</a:t>
            </a:r>
            <a:endParaRPr lang="en-US" sz="1600" b="1" i="1" dirty="0" smtClean="0">
              <a:solidFill>
                <a:srgbClr val="0000FF"/>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18</a:t>
            </a:fld>
            <a:endParaRPr lang="en-US" dirty="0"/>
          </a:p>
        </p:txBody>
      </p:sp>
      <p:sp>
        <p:nvSpPr>
          <p:cNvPr id="9" name="TextBox 8"/>
          <p:cNvSpPr txBox="1"/>
          <p:nvPr/>
        </p:nvSpPr>
        <p:spPr>
          <a:xfrm>
            <a:off x="4383776" y="6567361"/>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sp>
        <p:nvSpPr>
          <p:cNvPr id="11" name="Text Placeholder 3"/>
          <p:cNvSpPr>
            <a:spLocks noGrp="1"/>
          </p:cNvSpPr>
          <p:nvPr>
            <p:ph type="body" sz="quarter" idx="4294967295"/>
          </p:nvPr>
        </p:nvSpPr>
        <p:spPr>
          <a:xfrm>
            <a:off x="543699" y="1041386"/>
            <a:ext cx="8125802" cy="5223489"/>
          </a:xfrm>
          <a:prstGeom prst="rect">
            <a:avLst/>
          </a:prstGeom>
          <a:solidFill>
            <a:schemeClr val="accent6">
              <a:lumMod val="20000"/>
              <a:lumOff val="80000"/>
            </a:schemeClr>
          </a:solidFill>
        </p:spPr>
        <p:txBody>
          <a:bodyPr/>
          <a:lstStyle/>
          <a:p>
            <a:pPr marL="101600" lvl="2">
              <a:lnSpc>
                <a:spcPts val="3400"/>
              </a:lnSpc>
              <a:buFont typeface="Arial" pitchFamily="34" charset="0"/>
              <a:buChar char="•"/>
            </a:pPr>
            <a:r>
              <a:rPr lang="en-US" sz="2000" b="1" i="1" dirty="0" smtClean="0">
                <a:solidFill>
                  <a:srgbClr val="002060"/>
                </a:solidFill>
              </a:rPr>
              <a:t>Growth of ETFs &amp; Passive Investing Continues with:</a:t>
            </a:r>
            <a:r>
              <a:rPr lang="en-US" sz="2000" b="1" i="1" dirty="0" smtClean="0">
                <a:solidFill>
                  <a:srgbClr val="0000FF"/>
                </a:solidFill>
              </a:rPr>
              <a:t> </a:t>
            </a:r>
          </a:p>
          <a:p>
            <a:pPr marL="307975" lvl="4">
              <a:lnSpc>
                <a:spcPts val="2400"/>
              </a:lnSpc>
            </a:pPr>
            <a:r>
              <a:rPr lang="en-US" sz="1800" b="1" i="1" dirty="0" smtClean="0">
                <a:solidFill>
                  <a:srgbClr val="0000FF"/>
                </a:solidFill>
              </a:rPr>
              <a:t>Geographic Expansion: </a:t>
            </a:r>
          </a:p>
          <a:p>
            <a:pPr marL="307975" lvl="4">
              <a:lnSpc>
                <a:spcPts val="2400"/>
              </a:lnSpc>
            </a:pPr>
            <a:r>
              <a:rPr lang="en-US" sz="1800" dirty="0" smtClean="0">
                <a:solidFill>
                  <a:srgbClr val="002060"/>
                </a:solidFill>
              </a:rPr>
              <a:t>70% of $3 Trillion in ETF in USA. Penetration of ETF in EU/APAC remains significantly lower at 5‐6% vs. 14% in US, leaving room for growth</a:t>
            </a:r>
          </a:p>
          <a:p>
            <a:pPr marL="307975" lvl="4">
              <a:lnSpc>
                <a:spcPts val="2400"/>
              </a:lnSpc>
            </a:pPr>
            <a:r>
              <a:rPr lang="en-US" sz="1800" b="1" i="1" dirty="0" smtClean="0">
                <a:solidFill>
                  <a:srgbClr val="0000FF"/>
                </a:solidFill>
              </a:rPr>
              <a:t>Retirement Asset Migration: </a:t>
            </a:r>
          </a:p>
          <a:p>
            <a:pPr marL="308076" lvl="5">
              <a:lnSpc>
                <a:spcPts val="2400"/>
              </a:lnSpc>
              <a:spcBef>
                <a:spcPts val="600"/>
              </a:spcBef>
            </a:pPr>
            <a:r>
              <a:rPr lang="en-US" sz="1800" dirty="0" smtClean="0">
                <a:solidFill>
                  <a:srgbClr val="002060"/>
                </a:solidFill>
              </a:rPr>
              <a:t>DC assets to IRAs, Increasing regulatory scrutiny on fees on managing retirement assets</a:t>
            </a:r>
          </a:p>
          <a:p>
            <a:pPr marL="307975" lvl="4">
              <a:lnSpc>
                <a:spcPts val="2400"/>
              </a:lnSpc>
            </a:pPr>
            <a:r>
              <a:rPr lang="en-US" sz="1800" b="1" i="1" dirty="0" smtClean="0">
                <a:solidFill>
                  <a:srgbClr val="0000FF"/>
                </a:solidFill>
              </a:rPr>
              <a:t>Product Innovation: </a:t>
            </a:r>
          </a:p>
          <a:p>
            <a:pPr marL="308076" lvl="5">
              <a:lnSpc>
                <a:spcPts val="2400"/>
              </a:lnSpc>
              <a:spcBef>
                <a:spcPts val="600"/>
              </a:spcBef>
            </a:pPr>
            <a:r>
              <a:rPr lang="en-US" sz="1800" dirty="0" smtClean="0">
                <a:solidFill>
                  <a:srgbClr val="002060"/>
                </a:solidFill>
              </a:rPr>
              <a:t>Rules‐based investing (Smart Beta, Enhanced Indexing, Quant Strategies) gaining momentum as investors increasingly gravitate toward lower‐cost, factor / rules‐based investing amidst technological advancements, expanding wealth of information ("big data”) </a:t>
            </a:r>
          </a:p>
          <a:p>
            <a:pPr marL="101600" lvl="2">
              <a:lnSpc>
                <a:spcPts val="2400"/>
              </a:lnSpc>
              <a:buFont typeface="Arial" pitchFamily="34" charset="0"/>
              <a:buChar char="•"/>
            </a:pPr>
            <a:r>
              <a:rPr lang="en-US" sz="2000" b="1" i="1" dirty="0" smtClean="0">
                <a:solidFill>
                  <a:srgbClr val="0000FF"/>
                </a:solidFill>
              </a:rPr>
              <a:t>Goldman Sachs Report: ETFs to grow at a 12-13% annual rate and double to ~$6 Trillion by 2020 </a:t>
            </a:r>
          </a:p>
          <a:p>
            <a:pPr marL="101600" lvl="2">
              <a:lnSpc>
                <a:spcPts val="2000"/>
              </a:lnSpc>
              <a:buFont typeface="Arial" pitchFamily="34" charset="0"/>
              <a:buChar char="•"/>
            </a:pPr>
            <a:r>
              <a:rPr lang="en-US" sz="1400" b="1" i="1" dirty="0" smtClean="0"/>
              <a:t>Source: Goldman Sachs, June 2015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890016" y="719328"/>
            <a:ext cx="7778496" cy="370578"/>
          </a:xfrm>
        </p:spPr>
        <p:txBody>
          <a:bodyPr/>
          <a:lstStyle/>
          <a:p>
            <a:pPr algn="ctr">
              <a:lnSpc>
                <a:spcPts val="2400"/>
              </a:lnSpc>
              <a:spcBef>
                <a:spcPts val="600"/>
              </a:spcBef>
              <a:spcAft>
                <a:spcPts val="0"/>
              </a:spcAft>
            </a:pPr>
            <a:r>
              <a:rPr lang="en-US" sz="2400" dirty="0" smtClean="0">
                <a:solidFill>
                  <a:srgbClr val="002060"/>
                </a:solidFill>
              </a:rPr>
              <a:t>Trends in Asset Management Industry</a:t>
            </a:r>
            <a:endParaRPr lang="en-US" sz="1600" i="1" dirty="0" smtClean="0">
              <a:solidFill>
                <a:srgbClr val="0000FF"/>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19</a:t>
            </a:fld>
            <a:endParaRPr lang="en-US" dirty="0"/>
          </a:p>
        </p:txBody>
      </p:sp>
      <p:sp>
        <p:nvSpPr>
          <p:cNvPr id="9" name="TextBox 8"/>
          <p:cNvSpPr txBox="1"/>
          <p:nvPr/>
        </p:nvSpPr>
        <p:spPr>
          <a:xfrm>
            <a:off x="4383776" y="6567361"/>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sp>
        <p:nvSpPr>
          <p:cNvPr id="8" name="Text Placeholder 3"/>
          <p:cNvSpPr>
            <a:spLocks noGrp="1"/>
          </p:cNvSpPr>
          <p:nvPr>
            <p:ph type="body" sz="quarter" idx="4294967295"/>
          </p:nvPr>
        </p:nvSpPr>
        <p:spPr>
          <a:xfrm>
            <a:off x="524256" y="1445700"/>
            <a:ext cx="8034527" cy="1846140"/>
          </a:xfrm>
          <a:prstGeom prst="rect">
            <a:avLst/>
          </a:prstGeom>
          <a:solidFill>
            <a:schemeClr val="accent6">
              <a:lumMod val="20000"/>
              <a:lumOff val="80000"/>
            </a:schemeClr>
          </a:solidFill>
        </p:spPr>
        <p:txBody>
          <a:bodyPr/>
          <a:lstStyle/>
          <a:p>
            <a:pPr>
              <a:lnSpc>
                <a:spcPts val="3400"/>
              </a:lnSpc>
              <a:spcBef>
                <a:spcPts val="1800"/>
              </a:spcBef>
            </a:pPr>
            <a:r>
              <a:rPr lang="en-US" sz="2400" b="1" i="1" dirty="0" smtClean="0">
                <a:solidFill>
                  <a:srgbClr val="002060"/>
                </a:solidFill>
              </a:rPr>
              <a:t>Growth of ETFs &amp; Passive Investing</a:t>
            </a:r>
            <a:endParaRPr lang="en-US" sz="2400" i="1" dirty="0" smtClean="0">
              <a:solidFill>
                <a:srgbClr val="0000FF"/>
              </a:solidFill>
            </a:endParaRPr>
          </a:p>
          <a:p>
            <a:pPr>
              <a:lnSpc>
                <a:spcPts val="3400"/>
              </a:lnSpc>
              <a:spcBef>
                <a:spcPts val="1800"/>
              </a:spcBef>
            </a:pPr>
            <a:r>
              <a:rPr lang="en-US" sz="2400" b="1" i="1" dirty="0" smtClean="0">
                <a:solidFill>
                  <a:srgbClr val="002060"/>
                </a:solidFill>
              </a:rPr>
              <a:t>High Active Share Strategies</a:t>
            </a:r>
            <a:endParaRPr lang="en-US" sz="2400" i="1" dirty="0" smtClean="0">
              <a:solidFill>
                <a:srgbClr val="0000FF"/>
              </a:solidFill>
            </a:endParaRPr>
          </a:p>
          <a:p>
            <a:pPr>
              <a:lnSpc>
                <a:spcPts val="3400"/>
              </a:lnSpc>
              <a:spcBef>
                <a:spcPts val="1800"/>
              </a:spcBef>
            </a:pPr>
            <a:r>
              <a:rPr lang="en-US" sz="2400" b="1" i="1" dirty="0" smtClean="0">
                <a:solidFill>
                  <a:srgbClr val="002060"/>
                </a:solidFill>
              </a:rPr>
              <a:t>Multi-Asset &amp; Quant Products</a:t>
            </a:r>
            <a:endParaRPr lang="en-US" sz="2400" i="1" dirty="0" smtClean="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noGrp="1"/>
          </p:cNvSpPr>
          <p:nvPr/>
        </p:nvSpPr>
        <p:spPr bwMode="auto">
          <a:xfrm>
            <a:off x="393700" y="2768600"/>
            <a:ext cx="5591175" cy="1133475"/>
          </a:xfrm>
          <a:prstGeom prst="rect">
            <a:avLst/>
          </a:prstGeom>
          <a:solidFill>
            <a:srgbClr val="FFFFFF"/>
          </a:solidFill>
          <a:ln w="9525">
            <a:noFill/>
            <a:miter lim="800000"/>
            <a:headEnd/>
            <a:tailEnd/>
          </a:ln>
        </p:spPr>
        <p:txBody>
          <a:bodyPr/>
          <a:lstStyle/>
          <a:p>
            <a:pPr>
              <a:defRPr/>
            </a:pPr>
            <a:endParaRPr lang="en-US" sz="1200" b="0" dirty="0">
              <a:solidFill>
                <a:srgbClr val="29297B"/>
              </a:solidFill>
              <a:latin typeface="+mj-lt"/>
              <a:cs typeface="Arial" pitchFamily="34" charset="0"/>
            </a:endParaRPr>
          </a:p>
        </p:txBody>
      </p:sp>
      <p:pic>
        <p:nvPicPr>
          <p:cNvPr id="108546" name="Picture 2"/>
          <p:cNvPicPr>
            <a:picLocks noChangeAspect="1" noChangeArrowheads="1"/>
          </p:cNvPicPr>
          <p:nvPr/>
        </p:nvPicPr>
        <p:blipFill>
          <a:blip r:embed="rId3" cstate="print"/>
          <a:srcRect/>
          <a:stretch>
            <a:fillRect/>
          </a:stretch>
        </p:blipFill>
        <p:spPr bwMode="auto">
          <a:xfrm>
            <a:off x="393700" y="2813460"/>
            <a:ext cx="8227494" cy="1690740"/>
          </a:xfrm>
          <a:prstGeom prst="rect">
            <a:avLst/>
          </a:prstGeom>
          <a:noFill/>
          <a:ln w="9525" cap="flat" cmpd="sng">
            <a:noFill/>
            <a:prstDash val="solid"/>
            <a:miter lim="800000"/>
            <a:headEnd/>
            <a:tailEnd/>
          </a:ln>
          <a:effectLst/>
        </p:spPr>
      </p:pic>
      <p:sp>
        <p:nvSpPr>
          <p:cNvPr id="10" name="Rectangle 9"/>
          <p:cNvSpPr/>
          <p:nvPr/>
        </p:nvSpPr>
        <p:spPr>
          <a:xfrm>
            <a:off x="384176" y="3286260"/>
            <a:ext cx="8227494" cy="1508105"/>
          </a:xfrm>
          <a:prstGeom prst="rect">
            <a:avLst/>
          </a:prstGeom>
          <a:solidFill>
            <a:srgbClr val="D6EAF6"/>
          </a:solidFill>
        </p:spPr>
        <p:txBody>
          <a:bodyPr wrap="square">
            <a:spAutoFit/>
          </a:bodyPr>
          <a:lstStyle/>
          <a:p>
            <a:pPr algn="ctr"/>
            <a:r>
              <a:rPr lang="en-US" sz="3200" i="1" dirty="0" smtClean="0">
                <a:solidFill>
                  <a:srgbClr val="002060"/>
                </a:solidFill>
                <a:latin typeface="Arial" pitchFamily="34" charset="0"/>
                <a:cs typeface="Arial" pitchFamily="34" charset="0"/>
              </a:rPr>
              <a:t>Global Financial Markets </a:t>
            </a:r>
          </a:p>
          <a:p>
            <a:pPr algn="ctr"/>
            <a:r>
              <a:rPr lang="en-US" sz="3200" i="1" dirty="0" smtClean="0">
                <a:solidFill>
                  <a:srgbClr val="FF0000"/>
                </a:solidFill>
                <a:latin typeface="Arial" pitchFamily="34" charset="0"/>
                <a:cs typeface="Arial" pitchFamily="34" charset="0"/>
              </a:rPr>
              <a:t>Developed &amp; Emerging </a:t>
            </a:r>
          </a:p>
          <a:p>
            <a:pPr algn="ctr"/>
            <a:r>
              <a:rPr lang="en-US" sz="2800" i="1" dirty="0" smtClean="0">
                <a:solidFill>
                  <a:srgbClr val="0000FF"/>
                </a:solidFill>
                <a:latin typeface="Arial" pitchFamily="34" charset="0"/>
                <a:cs typeface="Arial" pitchFamily="34" charset="0"/>
              </a:rPr>
              <a:t>Past Performance &amp; Future Outlook</a:t>
            </a:r>
            <a:endParaRPr lang="en-US" sz="2800" dirty="0">
              <a:solidFill>
                <a:srgbClr val="0000FF"/>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noGrp="1"/>
          </p:cNvSpPr>
          <p:nvPr/>
        </p:nvSpPr>
        <p:spPr bwMode="auto">
          <a:xfrm>
            <a:off x="0" y="0"/>
            <a:ext cx="9144001" cy="60960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9" name="Text Placeholder 3"/>
          <p:cNvSpPr>
            <a:spLocks noGrp="1"/>
          </p:cNvSpPr>
          <p:nvPr>
            <p:ph type="body" sz="quarter" idx="4294967295"/>
          </p:nvPr>
        </p:nvSpPr>
        <p:spPr>
          <a:xfrm>
            <a:off x="577185" y="663591"/>
            <a:ext cx="7973788" cy="418289"/>
          </a:xfrm>
          <a:prstGeom prst="rect">
            <a:avLst/>
          </a:prstGeom>
          <a:noFill/>
        </p:spPr>
        <p:txBody>
          <a:bodyPr/>
          <a:lstStyle/>
          <a:p>
            <a:pPr algn="ctr" eaLnBrk="1" hangingPunct="1">
              <a:lnSpc>
                <a:spcPts val="3000"/>
              </a:lnSpc>
              <a:spcBef>
                <a:spcPts val="1200"/>
              </a:spcBef>
              <a:buNone/>
            </a:pPr>
            <a:r>
              <a:rPr lang="en-US" sz="2800" b="1" i="1" dirty="0" smtClean="0">
                <a:solidFill>
                  <a:srgbClr val="002060"/>
                </a:solidFill>
              </a:rPr>
              <a:t>Summary</a:t>
            </a:r>
          </a:p>
        </p:txBody>
      </p:sp>
      <p:sp>
        <p:nvSpPr>
          <p:cNvPr id="7" name="Slide Number Placeholder 6"/>
          <p:cNvSpPr>
            <a:spLocks noGrp="1"/>
          </p:cNvSpPr>
          <p:nvPr>
            <p:ph type="sldNum" sz="quarter" idx="4294967295"/>
          </p:nvPr>
        </p:nvSpPr>
        <p:spPr>
          <a:xfrm>
            <a:off x="261938" y="6503988"/>
            <a:ext cx="363537" cy="260350"/>
          </a:xfrm>
          <a:prstGeom prst="rect">
            <a:avLst/>
          </a:prstGeom>
        </p:spPr>
        <p:txBody>
          <a:bodyPr/>
          <a:lstStyle/>
          <a:p>
            <a:pPr>
              <a:defRPr/>
            </a:pPr>
            <a:fld id="{0D855B78-496B-4646-B2A2-A0F15A138213}" type="slidenum">
              <a:rPr lang="en-US" smtClean="0"/>
              <a:pPr>
                <a:defRPr/>
              </a:pPr>
              <a:t>20</a:t>
            </a:fld>
            <a:endParaRPr lang="en-US" dirty="0"/>
          </a:p>
        </p:txBody>
      </p:sp>
      <p:sp>
        <p:nvSpPr>
          <p:cNvPr id="5" name="Text Placeholder 3"/>
          <p:cNvSpPr>
            <a:spLocks noGrp="1"/>
          </p:cNvSpPr>
          <p:nvPr>
            <p:ph type="body" sz="quarter" idx="4294967295"/>
          </p:nvPr>
        </p:nvSpPr>
        <p:spPr>
          <a:xfrm>
            <a:off x="634206" y="2474713"/>
            <a:ext cx="8008641" cy="1059319"/>
          </a:xfrm>
          <a:prstGeom prst="rect">
            <a:avLst/>
          </a:prstGeom>
          <a:solidFill>
            <a:srgbClr val="C5E8FF"/>
          </a:solidFill>
        </p:spPr>
        <p:txBody>
          <a:bodyPr/>
          <a:lstStyle/>
          <a:p>
            <a:pPr algn="ctr" eaLnBrk="1" hangingPunct="1">
              <a:lnSpc>
                <a:spcPts val="2400"/>
              </a:lnSpc>
              <a:buNone/>
            </a:pPr>
            <a:r>
              <a:rPr lang="en-US" sz="2400" b="1" i="1" dirty="0" smtClean="0">
                <a:solidFill>
                  <a:srgbClr val="0000FF"/>
                </a:solidFill>
                <a:latin typeface="Arial" pitchFamily="34" charset="0"/>
              </a:rPr>
              <a:t>Bonds</a:t>
            </a:r>
          </a:p>
          <a:p>
            <a:pPr algn="ctr" eaLnBrk="1" hangingPunct="1">
              <a:lnSpc>
                <a:spcPts val="2400"/>
              </a:lnSpc>
              <a:buNone/>
            </a:pPr>
            <a:r>
              <a:rPr lang="en-US" sz="1800" i="1" dirty="0" smtClean="0">
                <a:solidFill>
                  <a:srgbClr val="002060"/>
                </a:solidFill>
                <a:latin typeface="Arial" pitchFamily="34" charset="0"/>
              </a:rPr>
              <a:t>Opportunities in Other Bond Markets (EM Debt, High Yield, Corporate Bonds) as Investors Search for Yield with Low &amp; Negative DM Govt. Bond Yields</a:t>
            </a:r>
          </a:p>
        </p:txBody>
      </p:sp>
      <p:sp>
        <p:nvSpPr>
          <p:cNvPr id="6" name="Text Placeholder 3"/>
          <p:cNvSpPr>
            <a:spLocks noGrp="1"/>
          </p:cNvSpPr>
          <p:nvPr>
            <p:ph type="body" sz="quarter" idx="4294967295"/>
          </p:nvPr>
        </p:nvSpPr>
        <p:spPr>
          <a:xfrm>
            <a:off x="569733" y="3669957"/>
            <a:ext cx="8074229" cy="1519881"/>
          </a:xfrm>
          <a:prstGeom prst="rect">
            <a:avLst/>
          </a:prstGeom>
          <a:solidFill>
            <a:srgbClr val="EBFFFB"/>
          </a:solidFill>
        </p:spPr>
        <p:txBody>
          <a:bodyPr/>
          <a:lstStyle/>
          <a:p>
            <a:pPr algn="ctr" eaLnBrk="1" hangingPunct="1">
              <a:lnSpc>
                <a:spcPts val="2400"/>
              </a:lnSpc>
              <a:buNone/>
            </a:pPr>
            <a:r>
              <a:rPr lang="en-US" sz="2400" b="1" i="1" dirty="0" smtClean="0">
                <a:solidFill>
                  <a:srgbClr val="0000FF"/>
                </a:solidFill>
              </a:rPr>
              <a:t>Stocks</a:t>
            </a:r>
          </a:p>
          <a:p>
            <a:pPr algn="ctr">
              <a:lnSpc>
                <a:spcPts val="1800"/>
              </a:lnSpc>
              <a:buNone/>
            </a:pPr>
            <a:r>
              <a:rPr lang="en-US" sz="1800" i="1" dirty="0" smtClean="0">
                <a:solidFill>
                  <a:srgbClr val="002060"/>
                </a:solidFill>
                <a:latin typeface="Arial" pitchFamily="34" charset="0"/>
              </a:rPr>
              <a:t>Opportunities for Better Returns in Other Markets &amp; Products </a:t>
            </a:r>
          </a:p>
          <a:p>
            <a:pPr lvl="1" algn="ctr">
              <a:lnSpc>
                <a:spcPts val="1800"/>
              </a:lnSpc>
              <a:buNone/>
            </a:pPr>
            <a:r>
              <a:rPr lang="en-US" sz="1800" i="1" dirty="0" smtClean="0">
                <a:solidFill>
                  <a:srgbClr val="002060"/>
                </a:solidFill>
              </a:rPr>
              <a:t> Other Markets  - </a:t>
            </a:r>
            <a:r>
              <a:rPr lang="en-US" sz="1800" b="1" i="1" dirty="0" smtClean="0">
                <a:solidFill>
                  <a:srgbClr val="002060"/>
                </a:solidFill>
                <a:latin typeface="Arial" pitchFamily="34" charset="0"/>
              </a:rPr>
              <a:t>Emerging Markets - India</a:t>
            </a:r>
          </a:p>
          <a:p>
            <a:pPr lvl="1" algn="ctr">
              <a:lnSpc>
                <a:spcPts val="1800"/>
              </a:lnSpc>
              <a:buNone/>
            </a:pPr>
            <a:r>
              <a:rPr lang="en-US" sz="1800" i="1" dirty="0" smtClean="0">
                <a:solidFill>
                  <a:srgbClr val="002060"/>
                </a:solidFill>
              </a:rPr>
              <a:t> Other Products - </a:t>
            </a:r>
            <a:r>
              <a:rPr lang="en-US" sz="1800" b="1" i="1" dirty="0" smtClean="0">
                <a:solidFill>
                  <a:srgbClr val="002060"/>
                </a:solidFill>
              </a:rPr>
              <a:t>ETFs &amp; Passive Investing, High Active Share Strategies, Multi-Asset &amp; Quant Products</a:t>
            </a:r>
          </a:p>
        </p:txBody>
      </p:sp>
      <p:sp>
        <p:nvSpPr>
          <p:cNvPr id="10" name="Text Placeholder 3"/>
          <p:cNvSpPr>
            <a:spLocks noGrp="1"/>
          </p:cNvSpPr>
          <p:nvPr>
            <p:ph type="body" sz="quarter" idx="4294967295"/>
          </p:nvPr>
        </p:nvSpPr>
        <p:spPr>
          <a:xfrm>
            <a:off x="600297" y="1038189"/>
            <a:ext cx="7973788" cy="1312067"/>
          </a:xfrm>
          <a:prstGeom prst="rect">
            <a:avLst/>
          </a:prstGeom>
          <a:solidFill>
            <a:srgbClr val="FFFFC9"/>
          </a:solidFill>
        </p:spPr>
        <p:txBody>
          <a:bodyPr/>
          <a:lstStyle/>
          <a:p>
            <a:pPr marL="114300" indent="-114300" algn="ctr">
              <a:lnSpc>
                <a:spcPts val="2400"/>
              </a:lnSpc>
              <a:spcBef>
                <a:spcPts val="400"/>
              </a:spcBef>
              <a:spcAft>
                <a:spcPts val="0"/>
              </a:spcAft>
              <a:buNone/>
            </a:pPr>
            <a:r>
              <a:rPr lang="en-US" sz="2000" i="1" dirty="0" smtClean="0">
                <a:solidFill>
                  <a:srgbClr val="002060"/>
                </a:solidFill>
                <a:latin typeface="Arial" pitchFamily="34" charset="0"/>
              </a:rPr>
              <a:t>Bull Markets in Stocks &amp; Bonds over the Last 30 Years with a Confluence of Positive Economic, Business &amp; Policy Factors</a:t>
            </a:r>
          </a:p>
          <a:p>
            <a:pPr marL="523875" lvl="1" indent="-114300" algn="ctr">
              <a:lnSpc>
                <a:spcPts val="2400"/>
              </a:lnSpc>
              <a:spcBef>
                <a:spcPts val="400"/>
              </a:spcBef>
              <a:spcAft>
                <a:spcPts val="600"/>
              </a:spcAft>
              <a:buNone/>
            </a:pPr>
            <a:r>
              <a:rPr lang="en-US" sz="2000" i="1" dirty="0" smtClean="0">
                <a:solidFill>
                  <a:srgbClr val="FF0000"/>
                </a:solidFill>
              </a:rPr>
              <a:t>These Tailwinds Unlikely to Continue in the Future Leading to More Modest Stock &amp; Bond Market Gains in Developed Markets</a:t>
            </a:r>
          </a:p>
        </p:txBody>
      </p:sp>
      <p:sp>
        <p:nvSpPr>
          <p:cNvPr id="11" name="Text Placeholder 3"/>
          <p:cNvSpPr>
            <a:spLocks noGrp="1"/>
          </p:cNvSpPr>
          <p:nvPr>
            <p:ph type="body" sz="quarter" idx="4294967295"/>
          </p:nvPr>
        </p:nvSpPr>
        <p:spPr>
          <a:xfrm>
            <a:off x="450287" y="5271136"/>
            <a:ext cx="8026450" cy="993739"/>
          </a:xfrm>
          <a:prstGeom prst="rect">
            <a:avLst/>
          </a:prstGeom>
          <a:solidFill>
            <a:srgbClr val="F5E4E3"/>
          </a:solidFill>
        </p:spPr>
        <p:txBody>
          <a:bodyPr/>
          <a:lstStyle/>
          <a:p>
            <a:pPr algn="ctr" eaLnBrk="1" hangingPunct="1">
              <a:lnSpc>
                <a:spcPts val="2800"/>
              </a:lnSpc>
              <a:buNone/>
            </a:pPr>
            <a:r>
              <a:rPr lang="en-US" sz="2400" b="1" i="1" dirty="0" smtClean="0">
                <a:solidFill>
                  <a:srgbClr val="0000FF"/>
                </a:solidFill>
              </a:rPr>
              <a:t>India</a:t>
            </a:r>
          </a:p>
          <a:p>
            <a:pPr algn="ctr">
              <a:lnSpc>
                <a:spcPts val="2000"/>
              </a:lnSpc>
              <a:buNone/>
            </a:pPr>
            <a:r>
              <a:rPr lang="en-US" sz="2000" b="1" i="1" dirty="0" smtClean="0">
                <a:solidFill>
                  <a:srgbClr val="002060"/>
                </a:solidFill>
                <a:latin typeface="Arial" pitchFamily="34" charset="0"/>
              </a:rPr>
              <a:t>Offers Higher Growth Opportunities &amp; Well Positioned Among Emerging Markets to take Advantage of Global Trends </a:t>
            </a:r>
          </a:p>
          <a:p>
            <a:pPr lvl="1" algn="ctr">
              <a:lnSpc>
                <a:spcPts val="2400"/>
              </a:lnSpc>
              <a:buNone/>
            </a:pPr>
            <a:endParaRPr lang="en-US" sz="2000" b="1" i="1" dirty="0" smtClean="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pPr eaLnBrk="1" hangingPunct="1"/>
            <a:r>
              <a:rPr dirty="0" smtClean="0"/>
              <a:t>Disclosure</a:t>
            </a:r>
          </a:p>
        </p:txBody>
      </p:sp>
      <p:sp>
        <p:nvSpPr>
          <p:cNvPr id="4" name="Slide Number Placeholder 3"/>
          <p:cNvSpPr>
            <a:spLocks noGrp="1"/>
          </p:cNvSpPr>
          <p:nvPr>
            <p:ph type="sldNum" sz="quarter" idx="13"/>
          </p:nvPr>
        </p:nvSpPr>
        <p:spPr/>
        <p:txBody>
          <a:bodyPr/>
          <a:lstStyle/>
          <a:p>
            <a:pPr>
              <a:defRPr/>
            </a:pPr>
            <a:fld id="{E87E0722-9EEB-417D-816B-E69507915E1F}" type="slidenum">
              <a:rPr lang="en-US"/>
              <a:pPr>
                <a:defRPr/>
              </a:pPr>
              <a:t>21</a:t>
            </a:fld>
            <a:endParaRPr lang="en-US" dirty="0"/>
          </a:p>
        </p:txBody>
      </p:sp>
      <p:sp>
        <p:nvSpPr>
          <p:cNvPr id="10" name="Text Placeholder 7"/>
          <p:cNvSpPr>
            <a:spLocks noGrp="1"/>
          </p:cNvSpPr>
          <p:nvPr>
            <p:ph type="body" sz="quarter" idx="12"/>
          </p:nvPr>
        </p:nvSpPr>
        <p:spPr>
          <a:xfrm>
            <a:off x="353541" y="832965"/>
            <a:ext cx="8382687" cy="4764646"/>
          </a:xfrm>
        </p:spPr>
        <p:txBody>
          <a:bodyPr rtlCol="0">
            <a:noAutofit/>
          </a:bodyPr>
          <a:lstStyle/>
          <a:p>
            <a:pPr marL="0" indent="0" defTabSz="820583" eaLnBrk="1" fontAlgn="auto" hangingPunct="1">
              <a:lnSpc>
                <a:spcPts val="1200"/>
              </a:lnSpc>
              <a:spcAft>
                <a:spcPts val="0"/>
              </a:spcAft>
              <a:buFont typeface="Arial" pitchFamily="34" charset="0"/>
              <a:buNone/>
              <a:defRPr/>
            </a:pPr>
            <a:r>
              <a:rPr lang="en-US" sz="1100" dirty="0" smtClean="0">
                <a:latin typeface="Arial" pitchFamily="34" charset="0"/>
              </a:rPr>
              <a:t>Pramerica is a brand name (or trade name) used by Prudential Financial, Inc. (“PFI”) in select countries outside the US. For purposes of this presentation, all references to Prudential have been replaced with Pramerica.  Pramerica International Investments Advisers, LLC. (“Pramerica”),  a PFI company, is an investment adviser registered with the Securities and Exchange Commission of the United States. PFI is not affiliated in any manner with Prudential plc, a company incorporated in  the United Kingdom. Pramerica, the Pramerica logo, and the Rock symbol are service marks of PFI and its related entities, registered in many jurisdictions worldwide. </a:t>
            </a:r>
          </a:p>
          <a:p>
            <a:pPr marL="0" indent="0">
              <a:lnSpc>
                <a:spcPts val="1200"/>
              </a:lnSpc>
              <a:buNone/>
            </a:pPr>
            <a:r>
              <a:rPr lang="en-US" sz="1100" dirty="0" smtClean="0">
                <a:latin typeface="Arial" pitchFamily="34" charset="0"/>
              </a:rPr>
              <a:t>This material has been prepared by Pramerica on the basis of publicly available information, internally developed data and other third party sources believed to be reliable. However, no assurances are provided regarding the reliability of such information. All opinions and views constitute judgments as of the date of writing, and are subject to change at any time without notice. There can be no assurance that any forecast made herein will be actually realized. The data presented is for informational purposes only. The material is intended for the internal business use of select PFI companies and joint ventures. No part of this material may be reproduced or distributed further without the written approval of Pramerica .</a:t>
            </a:r>
          </a:p>
          <a:p>
            <a:pPr marL="0" indent="0">
              <a:lnSpc>
                <a:spcPts val="1200"/>
              </a:lnSpc>
              <a:buNone/>
            </a:pPr>
            <a:r>
              <a:rPr lang="en-US" sz="1100" dirty="0" smtClean="0">
                <a:latin typeface="Arial" pitchFamily="34" charset="0"/>
              </a:rPr>
              <a:t>The companies, securities, sectors and/or markets referenced herein are included solely for illustrative purposes regarding economic trends and conditions or investment process and may or may not be held by accounts managed by Pramerica affiliates. The global asset and strategy allocation models presented are hypothetical allocation models shown for illustrative purposes only, and does not necessarily reflect the management of any actual account.  Following the allocation recommendations presented will not necessarily result in profitable investments.  Past performance is not an assurance of future results. Nothing herein should be viewed as investment advice or as a recommendation, solicitation, or an offer to buy/sell any security, or to adopt any investment strategy, nor should it be considered an offer to provide investment advisory or other allocation services. </a:t>
            </a:r>
            <a:endParaRPr lang="en-US" sz="1100" b="1" dirty="0" smtClean="0">
              <a:latin typeface="Arial" pitchFamily="34" charset="0"/>
            </a:endParaRPr>
          </a:p>
          <a:p>
            <a:pPr marL="102573" indent="-102573" defTabSz="820583" eaLnBrk="1" fontAlgn="auto" hangingPunct="1">
              <a:spcAft>
                <a:spcPts val="0"/>
              </a:spcAft>
              <a:buFont typeface="Arial" pitchFamily="34" charset="0"/>
              <a:buNone/>
              <a:defRPr/>
            </a:pPr>
            <a:r>
              <a:rPr lang="en-US" b="1" dirty="0" smtClean="0"/>
              <a:t>For more information regarding this document, please contact:</a:t>
            </a:r>
          </a:p>
          <a:p>
            <a:pPr marL="102573" indent="-102573" defTabSz="820583" eaLnBrk="1" fontAlgn="auto" hangingPunct="1">
              <a:spcAft>
                <a:spcPts val="0"/>
              </a:spcAft>
              <a:buFont typeface="Arial" pitchFamily="34" charset="0"/>
              <a:buNone/>
              <a:defRPr/>
            </a:pPr>
            <a:endParaRPr lang="en-US" sz="1050" dirty="0" smtClean="0"/>
          </a:p>
          <a:p>
            <a:pPr marL="0" indent="0" defTabSz="820583" eaLnBrk="1" fontAlgn="auto" hangingPunct="1">
              <a:spcBef>
                <a:spcPts val="0"/>
              </a:spcBef>
              <a:spcAft>
                <a:spcPts val="0"/>
              </a:spcAft>
              <a:buFont typeface="Arial" pitchFamily="34" charset="0"/>
              <a:buNone/>
              <a:defRPr/>
            </a:pPr>
            <a:r>
              <a:rPr lang="en-US" dirty="0" smtClean="0"/>
              <a:t>John Praveen, Ph.D</a:t>
            </a:r>
          </a:p>
          <a:p>
            <a:pPr marL="0" indent="0" defTabSz="820583" eaLnBrk="1" fontAlgn="auto" hangingPunct="1">
              <a:spcBef>
                <a:spcPts val="0"/>
              </a:spcBef>
              <a:spcAft>
                <a:spcPts val="0"/>
              </a:spcAft>
              <a:buFont typeface="Arial" pitchFamily="34" charset="0"/>
              <a:buNone/>
              <a:defRPr/>
            </a:pPr>
            <a:r>
              <a:rPr lang="en-US" dirty="0" smtClean="0"/>
              <a:t>Managing Director, Chief Investment Strategist</a:t>
            </a:r>
          </a:p>
          <a:p>
            <a:pPr marL="0" indent="0" defTabSz="820583" eaLnBrk="1" fontAlgn="auto" hangingPunct="1">
              <a:spcBef>
                <a:spcPts val="0"/>
              </a:spcBef>
              <a:spcAft>
                <a:spcPts val="0"/>
              </a:spcAft>
              <a:buFont typeface="Arial" pitchFamily="34" charset="0"/>
              <a:buNone/>
              <a:defRPr/>
            </a:pPr>
            <a:r>
              <a:rPr lang="en-US" dirty="0" err="1" smtClean="0"/>
              <a:t>Pramerica</a:t>
            </a:r>
            <a:r>
              <a:rPr lang="en-US" dirty="0" smtClean="0"/>
              <a:t> International Investments Advisers, LLC.</a:t>
            </a:r>
          </a:p>
          <a:p>
            <a:pPr marL="0" indent="0" defTabSz="820583" eaLnBrk="1" fontAlgn="auto" hangingPunct="1">
              <a:spcBef>
                <a:spcPts val="0"/>
              </a:spcBef>
              <a:spcAft>
                <a:spcPts val="0"/>
              </a:spcAft>
              <a:buFont typeface="Arial" pitchFamily="34" charset="0"/>
              <a:buNone/>
              <a:defRPr/>
            </a:pPr>
            <a:r>
              <a:rPr lang="en-US" dirty="0" smtClean="0"/>
              <a:t>(973) 367-2353</a:t>
            </a:r>
          </a:p>
          <a:p>
            <a:pPr marL="0" indent="0" defTabSz="820583" eaLnBrk="1" fontAlgn="auto" hangingPunct="1">
              <a:spcBef>
                <a:spcPts val="0"/>
              </a:spcBef>
              <a:spcAft>
                <a:spcPts val="0"/>
              </a:spcAft>
              <a:buFont typeface="Arial" pitchFamily="34" charset="0"/>
              <a:buNone/>
              <a:defRPr/>
            </a:pPr>
            <a:r>
              <a:rPr lang="en-US" dirty="0" smtClean="0">
                <a:hlinkClick r:id="rId3"/>
              </a:rPr>
              <a:t>John.Praveen@prudential.com</a:t>
            </a:r>
            <a:endParaRPr lang="en-US" dirty="0" smtClean="0"/>
          </a:p>
          <a:p>
            <a:pPr marL="102573" indent="-102573" defTabSz="820583" eaLnBrk="1" fontAlgn="auto" hangingPunct="1">
              <a:spcBef>
                <a:spcPts val="0"/>
              </a:spcBef>
              <a:spcAft>
                <a:spcPts val="0"/>
              </a:spcAft>
              <a:buFont typeface="Arial" pitchFamily="34" charset="0"/>
              <a:buNone/>
              <a:defRPr/>
            </a:pPr>
            <a:endParaRPr lang="en-US" dirty="0" smtClean="0"/>
          </a:p>
          <a:p>
            <a:pPr marL="102573" indent="-102573" defTabSz="820583" eaLnBrk="1" fontAlgn="auto" hangingPunct="1">
              <a:lnSpc>
                <a:spcPts val="1100"/>
              </a:lnSpc>
              <a:spcBef>
                <a:spcPts val="0"/>
              </a:spcBef>
              <a:spcAft>
                <a:spcPts val="0"/>
              </a:spcAft>
              <a:buFont typeface="Arial" pitchFamily="34" charset="0"/>
              <a:buNone/>
              <a:defRPr/>
            </a:pPr>
            <a:endParaRPr lang="en-US" dirty="0" smtClean="0"/>
          </a:p>
          <a:p>
            <a:pPr marL="0" indent="0" defTabSz="820583" eaLnBrk="1" fontAlgn="auto" hangingPunct="1">
              <a:lnSpc>
                <a:spcPts val="1100"/>
              </a:lnSpc>
              <a:spcBef>
                <a:spcPts val="0"/>
              </a:spcBef>
              <a:spcAft>
                <a:spcPts val="0"/>
              </a:spcAft>
              <a:buFont typeface="Arial" pitchFamily="34" charset="0"/>
              <a:buNone/>
              <a:defRPr/>
            </a:pPr>
            <a:r>
              <a:rPr lang="en-US" b="1" dirty="0" smtClean="0"/>
              <a:t>Follow us on Twitter </a:t>
            </a:r>
            <a:r>
              <a:rPr lang="en-US" b="1" dirty="0" smtClean="0">
                <a:hlinkClick r:id="rId4"/>
              </a:rPr>
              <a:t>@prustrategist</a:t>
            </a:r>
            <a:endParaRPr lang="en-US" b="1" dirty="0" smtClean="0"/>
          </a:p>
          <a:p>
            <a:pPr marL="102573" indent="-102573" defTabSz="820583" eaLnBrk="1" fontAlgn="auto" hangingPunct="1">
              <a:spcBef>
                <a:spcPts val="0"/>
              </a:spcBef>
              <a:spcAft>
                <a:spcPts val="0"/>
              </a:spcAft>
              <a:buFont typeface="Arial" pitchFamily="34" charset="0"/>
              <a:buNone/>
              <a:defRPr/>
            </a:pPr>
            <a:endParaRPr lang="en-US" sz="1000" dirty="0" smtClean="0"/>
          </a:p>
        </p:txBody>
      </p:sp>
      <p:sp>
        <p:nvSpPr>
          <p:cNvPr id="5" name="Slide Number Placeholder 3"/>
          <p:cNvSpPr txBox="1">
            <a:spLocks noGrp="1"/>
          </p:cNvSpPr>
          <p:nvPr/>
        </p:nvSpPr>
        <p:spPr bwMode="auto">
          <a:xfrm>
            <a:off x="0" y="0"/>
            <a:ext cx="9144001" cy="57797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327688" y="581024"/>
            <a:ext cx="8526463" cy="633181"/>
          </a:xfrm>
        </p:spPr>
        <p:txBody>
          <a:bodyPr/>
          <a:lstStyle/>
          <a:p>
            <a:pPr algn="ctr">
              <a:lnSpc>
                <a:spcPts val="2200"/>
              </a:lnSpc>
              <a:spcBef>
                <a:spcPts val="1200"/>
              </a:spcBef>
              <a:spcAft>
                <a:spcPts val="0"/>
              </a:spcAft>
            </a:pPr>
            <a:r>
              <a:rPr lang="en-US" sz="2000" b="1" i="1" dirty="0" smtClean="0">
                <a:solidFill>
                  <a:srgbClr val="002060"/>
                </a:solidFill>
                <a:latin typeface="Arial" pitchFamily="34" charset="0"/>
              </a:rPr>
              <a:t>Bull Market in Stocks &amp; Bonds Over Last 30 Years with a Confluence of Positive Economic, Business &amp; Policy Factors </a:t>
            </a:r>
            <a:endParaRPr lang="en-US" sz="2000" b="1" i="1" dirty="0" smtClean="0">
              <a:solidFill>
                <a:srgbClr val="0000FF"/>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3</a:t>
            </a:fld>
            <a:endParaRPr lang="en-US" dirty="0"/>
          </a:p>
        </p:txBody>
      </p:sp>
      <p:pic>
        <p:nvPicPr>
          <p:cNvPr id="14" name="Picture 13"/>
          <p:cNvPicPr>
            <a:picLocks noChangeAspect="1" noChangeArrowheads="1"/>
          </p:cNvPicPr>
          <p:nvPr/>
        </p:nvPicPr>
        <p:blipFill>
          <a:blip r:embed="rId2"/>
          <a:srcRect/>
          <a:stretch>
            <a:fillRect/>
          </a:stretch>
        </p:blipFill>
        <p:spPr bwMode="auto">
          <a:xfrm>
            <a:off x="358067" y="1362076"/>
            <a:ext cx="4116833" cy="2990850"/>
          </a:xfrm>
          <a:prstGeom prst="rect">
            <a:avLst/>
          </a:prstGeom>
          <a:noFill/>
          <a:ln w="9525">
            <a:noFill/>
            <a:miter lim="800000"/>
            <a:headEnd/>
            <a:tailEnd/>
          </a:ln>
          <a:effectLst/>
        </p:spPr>
      </p:pic>
      <p:sp>
        <p:nvSpPr>
          <p:cNvPr id="15" name="TextBox 14"/>
          <p:cNvSpPr txBox="1"/>
          <p:nvPr/>
        </p:nvSpPr>
        <p:spPr>
          <a:xfrm>
            <a:off x="4772025" y="6343651"/>
            <a:ext cx="3554138" cy="181270"/>
          </a:xfrm>
          <a:prstGeom prst="rect">
            <a:avLst/>
          </a:prstGeom>
          <a:noFill/>
        </p:spPr>
        <p:txBody>
          <a:bodyPr wrap="square" lIns="0" tIns="0" rIns="0" bIns="0" rtlCol="0">
            <a:noAutofit/>
          </a:bodyPr>
          <a:lstStyle/>
          <a:p>
            <a:pPr>
              <a:spcBef>
                <a:spcPts val="384"/>
              </a:spcBef>
            </a:pPr>
            <a:r>
              <a:rPr lang="en-US" sz="1000" b="0" i="1" dirty="0" smtClean="0">
                <a:solidFill>
                  <a:srgbClr val="000000"/>
                </a:solidFill>
                <a:latin typeface="Arial" pitchFamily="34" charset="0"/>
                <a:cs typeface="Arial" pitchFamily="34" charset="0"/>
              </a:rPr>
              <a:t>Source: McKinsey Global Institute, May 2016</a:t>
            </a:r>
          </a:p>
        </p:txBody>
      </p:sp>
      <p:sp>
        <p:nvSpPr>
          <p:cNvPr id="16" name="Title 1"/>
          <p:cNvSpPr txBox="1">
            <a:spLocks/>
          </p:cNvSpPr>
          <p:nvPr/>
        </p:nvSpPr>
        <p:spPr bwMode="auto">
          <a:xfrm>
            <a:off x="4571252" y="1930400"/>
            <a:ext cx="4369548" cy="710087"/>
          </a:xfrm>
          <a:prstGeom prst="rect">
            <a:avLst/>
          </a:prstGeom>
          <a:solidFill>
            <a:srgbClr val="DDF1FF"/>
          </a:solidFill>
          <a:ln w="9525">
            <a:noFill/>
            <a:miter lim="800000"/>
            <a:headEnd/>
            <a:tailEnd/>
          </a:ln>
        </p:spPr>
        <p:txBody>
          <a:bodyPr vert="horz" wrap="square" lIns="0" tIns="0" rIns="0" bIns="0" numCol="1" anchor="b" anchorCtr="0" compatLnSpc="1">
            <a:prstTxWarp prst="textNoShape">
              <a:avLst/>
            </a:prstTxWarp>
          </a:bodyPr>
          <a:lstStyle/>
          <a:p>
            <a:pPr lvl="0" algn="ctr" defTabSz="819150" eaLnBrk="0" hangingPunct="0">
              <a:lnSpc>
                <a:spcPts val="2600"/>
              </a:lnSpc>
              <a:spcBef>
                <a:spcPts val="1200"/>
              </a:spcBef>
              <a:spcAft>
                <a:spcPts val="0"/>
              </a:spcAft>
            </a:pPr>
            <a:r>
              <a:rPr lang="en-US" sz="1600" i="1" dirty="0" smtClean="0">
                <a:solidFill>
                  <a:srgbClr val="0000FF"/>
                </a:solidFill>
                <a:latin typeface="Arial" pitchFamily="34" charset="0"/>
              </a:rPr>
              <a:t>Higher Returns for Stocks &amp; Bonds over Last 30 Years relative to Long-term Average</a:t>
            </a:r>
            <a:endParaRPr kumimoji="0" lang="en-US" sz="1600" b="1" i="1" u="none" strike="noStrike" kern="1200" cap="none" spc="0" normalizeH="0" baseline="0" noProof="0" dirty="0" smtClean="0">
              <a:ln>
                <a:noFill/>
              </a:ln>
              <a:solidFill>
                <a:srgbClr val="0000FF"/>
              </a:solidFill>
              <a:effectLst/>
              <a:uLnTx/>
              <a:uFillTx/>
              <a:latin typeface="Arial" pitchFamily="34" charset="0"/>
              <a:ea typeface="ＭＳ Ｐゴシック"/>
              <a:cs typeface="Arial" pitchFamily="34" charset="0"/>
            </a:endParaRPr>
          </a:p>
        </p:txBody>
      </p:sp>
      <p:pic>
        <p:nvPicPr>
          <p:cNvPr id="1739778" name="Picture 2"/>
          <p:cNvPicPr>
            <a:picLocks noChangeAspect="1" noChangeArrowheads="1"/>
          </p:cNvPicPr>
          <p:nvPr/>
        </p:nvPicPr>
        <p:blipFill>
          <a:blip r:embed="rId3"/>
          <a:srcRect/>
          <a:stretch>
            <a:fillRect/>
          </a:stretch>
        </p:blipFill>
        <p:spPr bwMode="auto">
          <a:xfrm>
            <a:off x="4552950" y="3276601"/>
            <a:ext cx="4381499" cy="2981324"/>
          </a:xfrm>
          <a:prstGeom prst="rect">
            <a:avLst/>
          </a:prstGeom>
          <a:noFill/>
          <a:ln w="9525">
            <a:noFill/>
            <a:miter lim="800000"/>
            <a:headEnd/>
            <a:tailEnd/>
          </a:ln>
          <a:effectLst/>
        </p:spPr>
      </p:pic>
      <p:sp>
        <p:nvSpPr>
          <p:cNvPr id="17" name="TextBox 16"/>
          <p:cNvSpPr txBox="1"/>
          <p:nvPr/>
        </p:nvSpPr>
        <p:spPr>
          <a:xfrm>
            <a:off x="7248525" y="3933824"/>
            <a:ext cx="962025" cy="143171"/>
          </a:xfrm>
          <a:prstGeom prst="rect">
            <a:avLst/>
          </a:prstGeom>
          <a:noFill/>
        </p:spPr>
        <p:txBody>
          <a:bodyPr wrap="square" lIns="0" tIns="0" rIns="0" bIns="0" rtlCol="0">
            <a:noAutofit/>
          </a:bodyPr>
          <a:lstStyle/>
          <a:p>
            <a:pPr algn="ctr">
              <a:spcBef>
                <a:spcPts val="384"/>
              </a:spcBef>
            </a:pPr>
            <a:r>
              <a:rPr lang="en-US" sz="1000" dirty="0" smtClean="0">
                <a:solidFill>
                  <a:srgbClr val="000000"/>
                </a:solidFill>
                <a:latin typeface="Arial" pitchFamily="34" charset="0"/>
                <a:cs typeface="Arial" pitchFamily="34" charset="0"/>
              </a:rPr>
              <a:t>U.S. Equities</a:t>
            </a:r>
          </a:p>
        </p:txBody>
      </p:sp>
      <p:sp>
        <p:nvSpPr>
          <p:cNvPr id="18" name="TextBox 17"/>
          <p:cNvSpPr txBox="1"/>
          <p:nvPr/>
        </p:nvSpPr>
        <p:spPr>
          <a:xfrm>
            <a:off x="7658100" y="4638675"/>
            <a:ext cx="1323975" cy="143170"/>
          </a:xfrm>
          <a:prstGeom prst="rect">
            <a:avLst/>
          </a:prstGeom>
          <a:noFill/>
        </p:spPr>
        <p:txBody>
          <a:bodyPr wrap="square" lIns="0" tIns="0" rIns="0" bIns="0" rtlCol="0">
            <a:noAutofit/>
          </a:bodyPr>
          <a:lstStyle/>
          <a:p>
            <a:pPr algn="ctr">
              <a:spcBef>
                <a:spcPts val="384"/>
              </a:spcBef>
            </a:pPr>
            <a:r>
              <a:rPr lang="en-US" sz="1000" dirty="0" smtClean="0">
                <a:solidFill>
                  <a:srgbClr val="000000"/>
                </a:solidFill>
                <a:latin typeface="Arial" pitchFamily="34" charset="0"/>
                <a:cs typeface="Arial" pitchFamily="34" charset="0"/>
              </a:rPr>
              <a:t>European Equities</a:t>
            </a:r>
          </a:p>
        </p:txBody>
      </p:sp>
      <p:sp>
        <p:nvSpPr>
          <p:cNvPr id="19" name="TextBox 18"/>
          <p:cNvSpPr txBox="1"/>
          <p:nvPr/>
        </p:nvSpPr>
        <p:spPr>
          <a:xfrm>
            <a:off x="7210425" y="5029199"/>
            <a:ext cx="962025" cy="143171"/>
          </a:xfrm>
          <a:prstGeom prst="rect">
            <a:avLst/>
          </a:prstGeom>
          <a:noFill/>
        </p:spPr>
        <p:txBody>
          <a:bodyPr wrap="square" lIns="0" tIns="0" rIns="0" bIns="0" rtlCol="0">
            <a:noAutofit/>
          </a:bodyPr>
          <a:lstStyle/>
          <a:p>
            <a:pPr algn="ctr">
              <a:spcBef>
                <a:spcPts val="384"/>
              </a:spcBef>
            </a:pPr>
            <a:r>
              <a:rPr lang="en-US" sz="1000" dirty="0" smtClean="0">
                <a:solidFill>
                  <a:srgbClr val="000000"/>
                </a:solidFill>
                <a:latin typeface="Arial" pitchFamily="34" charset="0"/>
                <a:cs typeface="Arial" pitchFamily="34" charset="0"/>
              </a:rPr>
              <a:t>U.S. Bonds</a:t>
            </a:r>
          </a:p>
        </p:txBody>
      </p:sp>
      <p:sp>
        <p:nvSpPr>
          <p:cNvPr id="20" name="TextBox 19"/>
          <p:cNvSpPr txBox="1"/>
          <p:nvPr/>
        </p:nvSpPr>
        <p:spPr>
          <a:xfrm>
            <a:off x="7572375" y="5400675"/>
            <a:ext cx="1323975" cy="143170"/>
          </a:xfrm>
          <a:prstGeom prst="rect">
            <a:avLst/>
          </a:prstGeom>
          <a:noFill/>
        </p:spPr>
        <p:txBody>
          <a:bodyPr wrap="square" lIns="0" tIns="0" rIns="0" bIns="0" rtlCol="0">
            <a:noAutofit/>
          </a:bodyPr>
          <a:lstStyle/>
          <a:p>
            <a:pPr algn="ctr">
              <a:spcBef>
                <a:spcPts val="384"/>
              </a:spcBef>
            </a:pPr>
            <a:r>
              <a:rPr lang="en-US" sz="1000" dirty="0" smtClean="0">
                <a:solidFill>
                  <a:srgbClr val="000000"/>
                </a:solidFill>
                <a:latin typeface="Arial" pitchFamily="34" charset="0"/>
                <a:cs typeface="Arial" pitchFamily="34" charset="0"/>
              </a:rPr>
              <a:t>European Bonds</a:t>
            </a:r>
          </a:p>
        </p:txBody>
      </p:sp>
      <p:sp>
        <p:nvSpPr>
          <p:cNvPr id="21" name="TextBox 20"/>
          <p:cNvSpPr txBox="1"/>
          <p:nvPr/>
        </p:nvSpPr>
        <p:spPr>
          <a:xfrm>
            <a:off x="352425" y="4438651"/>
            <a:ext cx="3554138" cy="181270"/>
          </a:xfrm>
          <a:prstGeom prst="rect">
            <a:avLst/>
          </a:prstGeom>
          <a:noFill/>
        </p:spPr>
        <p:txBody>
          <a:bodyPr wrap="square" lIns="0" tIns="0" rIns="0" bIns="0" rtlCol="0">
            <a:noAutofit/>
          </a:bodyPr>
          <a:lstStyle/>
          <a:p>
            <a:pPr>
              <a:spcBef>
                <a:spcPts val="384"/>
              </a:spcBef>
            </a:pPr>
            <a:r>
              <a:rPr lang="en-US" sz="1000" b="0" i="1" dirty="0" smtClean="0">
                <a:solidFill>
                  <a:srgbClr val="000000"/>
                </a:solidFill>
                <a:latin typeface="Arial" pitchFamily="34" charset="0"/>
                <a:cs typeface="Arial" pitchFamily="34" charset="0"/>
              </a:rPr>
              <a:t>Source: McKinsey Global Institute, May 2016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180616" y="677437"/>
            <a:ext cx="8687993" cy="939545"/>
          </a:xfrm>
        </p:spPr>
        <p:txBody>
          <a:bodyPr/>
          <a:lstStyle/>
          <a:p>
            <a:pPr algn="ctr">
              <a:lnSpc>
                <a:spcPts val="2400"/>
              </a:lnSpc>
              <a:spcBef>
                <a:spcPts val="600"/>
              </a:spcBef>
              <a:spcAft>
                <a:spcPts val="0"/>
              </a:spcAft>
            </a:pPr>
            <a:r>
              <a:rPr lang="en-US" sz="2400" b="1" i="1" dirty="0" smtClean="0">
                <a:solidFill>
                  <a:srgbClr val="002060"/>
                </a:solidFill>
                <a:latin typeface="Arial" pitchFamily="34" charset="0"/>
              </a:rPr>
              <a:t>Bull Market in Bonds as Yields in Secular Down-Trend</a:t>
            </a:r>
            <a:r>
              <a:rPr lang="en-US" sz="2000" b="1" i="1" dirty="0" smtClean="0">
                <a:solidFill>
                  <a:srgbClr val="002060"/>
                </a:solidFill>
                <a:latin typeface="Arial" pitchFamily="34" charset="0"/>
              </a:rPr>
              <a:t/>
            </a:r>
            <a:br>
              <a:rPr lang="en-US" sz="2000" b="1" i="1" dirty="0" smtClean="0">
                <a:solidFill>
                  <a:srgbClr val="002060"/>
                </a:solidFill>
                <a:latin typeface="Arial" pitchFamily="34" charset="0"/>
              </a:rPr>
            </a:br>
            <a:r>
              <a:rPr lang="en-US" b="1" i="1" dirty="0" smtClean="0">
                <a:solidFill>
                  <a:srgbClr val="0000FF"/>
                </a:solidFill>
                <a:latin typeface="Arial" pitchFamily="34" charset="0"/>
              </a:rPr>
              <a:t> Demographic Factors, Falling Inflation, Rate Cuts &amp; Central Banks Buying, Safe Haven Demand Push Yields Lower</a:t>
            </a:r>
            <a:endParaRPr lang="en-US" b="1" i="1" dirty="0" smtClean="0">
              <a:solidFill>
                <a:srgbClr val="0000FF"/>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4</a:t>
            </a:fld>
            <a:endParaRPr lang="en-US" dirty="0"/>
          </a:p>
        </p:txBody>
      </p:sp>
      <p:sp>
        <p:nvSpPr>
          <p:cNvPr id="9" name="TextBox 8"/>
          <p:cNvSpPr txBox="1"/>
          <p:nvPr/>
        </p:nvSpPr>
        <p:spPr>
          <a:xfrm>
            <a:off x="4383776" y="6567361"/>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graphicFrame>
        <p:nvGraphicFramePr>
          <p:cNvPr id="1531910" name="Object 2"/>
          <p:cNvGraphicFramePr>
            <a:graphicFrameLocks noChangeAspect="1"/>
          </p:cNvGraphicFramePr>
          <p:nvPr/>
        </p:nvGraphicFramePr>
        <p:xfrm>
          <a:off x="170822" y="1671317"/>
          <a:ext cx="4170066" cy="3320473"/>
        </p:xfrm>
        <a:graphic>
          <a:graphicData uri="http://schemas.openxmlformats.org/presentationml/2006/ole">
            <mc:AlternateContent xmlns:mc="http://schemas.openxmlformats.org/markup-compatibility/2006">
              <mc:Choice xmlns:v="urn:schemas-microsoft-com:vml" Requires="v">
                <p:oleObj spid="_x0000_s1739779" name="ActiveGraph" r:id="rId3" imgW="7686624" imgH="4391011" progId="">
                  <p:embed/>
                </p:oleObj>
              </mc:Choice>
              <mc:Fallback>
                <p:oleObj name="ActiveGraph" r:id="rId3" imgW="7686624" imgH="4391011"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22" y="1671317"/>
                        <a:ext cx="4170066" cy="332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4"/>
          <p:cNvPicPr>
            <a:picLocks noChangeAspect="1" noChangeArrowheads="1"/>
          </p:cNvPicPr>
          <p:nvPr/>
        </p:nvPicPr>
        <p:blipFill>
          <a:blip r:embed="rId5"/>
          <a:srcRect/>
          <a:stretch>
            <a:fillRect/>
          </a:stretch>
        </p:blipFill>
        <p:spPr bwMode="auto">
          <a:xfrm>
            <a:off x="4374013" y="2883876"/>
            <a:ext cx="4536673" cy="32958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356537" y="682906"/>
            <a:ext cx="8526463" cy="581696"/>
          </a:xfrm>
        </p:spPr>
        <p:txBody>
          <a:bodyPr/>
          <a:lstStyle/>
          <a:p>
            <a:pPr algn="ctr">
              <a:lnSpc>
                <a:spcPts val="2200"/>
              </a:lnSpc>
              <a:spcBef>
                <a:spcPts val="600"/>
              </a:spcBef>
              <a:spcAft>
                <a:spcPts val="0"/>
              </a:spcAft>
            </a:pPr>
            <a:r>
              <a:rPr lang="en-US" sz="2400" b="1" i="1" dirty="0" smtClean="0">
                <a:solidFill>
                  <a:srgbClr val="002060"/>
                </a:solidFill>
                <a:latin typeface="Arial" pitchFamily="34" charset="0"/>
              </a:rPr>
              <a:t>Bond Market Gains Fuelled by Demographic Factors, Falling Inflation, Rate Cuts &amp; Central Banks Buying</a:t>
            </a:r>
            <a:endParaRPr lang="en-US" sz="2400" b="1" i="1" dirty="0" smtClean="0">
              <a:solidFill>
                <a:srgbClr val="0000FF"/>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5</a:t>
            </a:fld>
            <a:endParaRPr lang="en-US" dirty="0"/>
          </a:p>
        </p:txBody>
      </p:sp>
      <p:sp>
        <p:nvSpPr>
          <p:cNvPr id="9" name="TextBox 8"/>
          <p:cNvSpPr txBox="1"/>
          <p:nvPr/>
        </p:nvSpPr>
        <p:spPr>
          <a:xfrm>
            <a:off x="5121543" y="6516546"/>
            <a:ext cx="3073334" cy="14618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graphicFrame>
        <p:nvGraphicFramePr>
          <p:cNvPr id="1532937" name="Object 3"/>
          <p:cNvGraphicFramePr>
            <a:graphicFrameLocks noChangeAspect="1"/>
          </p:cNvGraphicFramePr>
          <p:nvPr/>
        </p:nvGraphicFramePr>
        <p:xfrm>
          <a:off x="462986" y="3987056"/>
          <a:ext cx="3767369" cy="2574171"/>
        </p:xfrm>
        <a:graphic>
          <a:graphicData uri="http://schemas.openxmlformats.org/presentationml/2006/ole">
            <mc:AlternateContent xmlns:mc="http://schemas.openxmlformats.org/markup-compatibility/2006">
              <mc:Choice xmlns:v="urn:schemas-microsoft-com:vml" Requires="v">
                <p:oleObj spid="_x0000_s1740809" name="ActiveGraph" r:id="rId3" imgW="3781408" imgH="2571870" progId="">
                  <p:embed/>
                </p:oleObj>
              </mc:Choice>
              <mc:Fallback>
                <p:oleObj name="ActiveGraph" r:id="rId3" imgW="3781408" imgH="257187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86" y="3987056"/>
                        <a:ext cx="3767369" cy="257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2939" name="Object 11"/>
          <p:cNvGraphicFramePr>
            <a:graphicFrameLocks noChangeAspect="1"/>
          </p:cNvGraphicFramePr>
          <p:nvPr/>
        </p:nvGraphicFramePr>
        <p:xfrm>
          <a:off x="352313" y="1331089"/>
          <a:ext cx="4017854" cy="2706184"/>
        </p:xfrm>
        <a:graphic>
          <a:graphicData uri="http://schemas.openxmlformats.org/presentationml/2006/ole">
            <mc:AlternateContent xmlns:mc="http://schemas.openxmlformats.org/markup-compatibility/2006">
              <mc:Choice xmlns:v="urn:schemas-microsoft-com:vml" Requires="v">
                <p:oleObj spid="_x0000_s1740810" name="ActiveGraph" r:id="rId5" imgW="4143392" imgH="2790718" progId="">
                  <p:embed/>
                </p:oleObj>
              </mc:Choice>
              <mc:Fallback>
                <p:oleObj name="ActiveGraph" r:id="rId5" imgW="4143392" imgH="2790718"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13" y="1331089"/>
                        <a:ext cx="4017854" cy="270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08" name="Object 8"/>
          <p:cNvGraphicFramePr>
            <a:graphicFrameLocks noChangeAspect="1"/>
          </p:cNvGraphicFramePr>
          <p:nvPr/>
        </p:nvGraphicFramePr>
        <p:xfrm>
          <a:off x="4327879" y="2156883"/>
          <a:ext cx="4584700" cy="3284361"/>
        </p:xfrm>
        <a:graphic>
          <a:graphicData uri="http://schemas.openxmlformats.org/presentationml/2006/ole">
            <mc:AlternateContent xmlns:mc="http://schemas.openxmlformats.org/markup-compatibility/2006">
              <mc:Choice xmlns:v="urn:schemas-microsoft-com:vml" Requires="v">
                <p:oleObj spid="_x0000_s1740811" name="ActiveGraph" r:id="rId7" imgW="4572000" imgH="2838541" progId="">
                  <p:embed/>
                </p:oleObj>
              </mc:Choice>
              <mc:Fallback>
                <p:oleObj name="ActiveGraph" r:id="rId7" imgW="4572000" imgH="2838541" progId="">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7879" y="2156883"/>
                        <a:ext cx="4584700" cy="328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199763" y="659757"/>
            <a:ext cx="8526463" cy="945214"/>
          </a:xfrm>
        </p:spPr>
        <p:txBody>
          <a:bodyPr/>
          <a:lstStyle/>
          <a:p>
            <a:pPr algn="ctr">
              <a:lnSpc>
                <a:spcPts val="2400"/>
              </a:lnSpc>
              <a:spcBef>
                <a:spcPts val="600"/>
              </a:spcBef>
              <a:spcAft>
                <a:spcPts val="0"/>
              </a:spcAft>
            </a:pPr>
            <a:r>
              <a:rPr lang="en-US" sz="2400" b="1" i="1" dirty="0" smtClean="0">
                <a:solidFill>
                  <a:srgbClr val="002060"/>
                </a:solidFill>
                <a:latin typeface="Arial" pitchFamily="34" charset="0"/>
              </a:rPr>
              <a:t>Rally in Global Stock Markets </a:t>
            </a:r>
            <a:r>
              <a:rPr lang="en-US" sz="2000" b="1" i="1" dirty="0" smtClean="0">
                <a:solidFill>
                  <a:srgbClr val="002060"/>
                </a:solidFill>
                <a:latin typeface="Arial" pitchFamily="34" charset="0"/>
              </a:rPr>
              <a:t/>
            </a:r>
            <a:br>
              <a:rPr lang="en-US" sz="2000" b="1" i="1" dirty="0" smtClean="0">
                <a:solidFill>
                  <a:srgbClr val="002060"/>
                </a:solidFill>
                <a:latin typeface="Arial" pitchFamily="34" charset="0"/>
              </a:rPr>
            </a:br>
            <a:r>
              <a:rPr lang="en-US" sz="2000" b="1" i="1" dirty="0" smtClean="0">
                <a:solidFill>
                  <a:srgbClr val="0000FF"/>
                </a:solidFill>
                <a:latin typeface="Arial" pitchFamily="34" charset="0"/>
              </a:rPr>
              <a:t>Fuelled by Low Interest Rates &amp; Liquidity, Low Inflation &amp; Falling Bond Yields leading to P/E Expansion, Solid GDP Growth &amp; Rising Profits </a:t>
            </a:r>
            <a:endParaRPr lang="en-US" sz="1600" b="1" i="1" dirty="0" smtClean="0">
              <a:solidFill>
                <a:srgbClr val="0000FF"/>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6</a:t>
            </a:fld>
            <a:endParaRPr lang="en-US" dirty="0"/>
          </a:p>
        </p:txBody>
      </p:sp>
      <p:sp>
        <p:nvSpPr>
          <p:cNvPr id="9" name="TextBox 8"/>
          <p:cNvSpPr txBox="1"/>
          <p:nvPr/>
        </p:nvSpPr>
        <p:spPr>
          <a:xfrm>
            <a:off x="4383776" y="6567361"/>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graphicFrame>
        <p:nvGraphicFramePr>
          <p:cNvPr id="1798148" name="Object 4"/>
          <p:cNvGraphicFramePr>
            <a:graphicFrameLocks noChangeAspect="1"/>
          </p:cNvGraphicFramePr>
          <p:nvPr/>
        </p:nvGraphicFramePr>
        <p:xfrm>
          <a:off x="631765" y="1878228"/>
          <a:ext cx="7817682" cy="4495542"/>
        </p:xfrm>
        <a:graphic>
          <a:graphicData uri="http://schemas.openxmlformats.org/presentationml/2006/ole">
            <mc:AlternateContent xmlns:mc="http://schemas.openxmlformats.org/markup-compatibility/2006">
              <mc:Choice xmlns:v="urn:schemas-microsoft-com:vml" Requires="v">
                <p:oleObj spid="_x0000_s1798149" name="ActiveGraph" r:id="rId3" imgW="8258192" imgH="4743330" progId="">
                  <p:embed/>
                </p:oleObj>
              </mc:Choice>
              <mc:Fallback>
                <p:oleObj name="ActiveGraph" r:id="rId3" imgW="8258192" imgH="474333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765" y="1878228"/>
                        <a:ext cx="7817682" cy="449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304062" y="632179"/>
            <a:ext cx="8526463" cy="1023810"/>
          </a:xfrm>
        </p:spPr>
        <p:txBody>
          <a:bodyPr/>
          <a:lstStyle/>
          <a:p>
            <a:pPr algn="ctr">
              <a:lnSpc>
                <a:spcPts val="2600"/>
              </a:lnSpc>
              <a:spcBef>
                <a:spcPts val="600"/>
              </a:spcBef>
              <a:spcAft>
                <a:spcPts val="0"/>
              </a:spcAft>
            </a:pPr>
            <a:r>
              <a:rPr lang="en-US" sz="2400" b="1" i="1" dirty="0" smtClean="0">
                <a:solidFill>
                  <a:srgbClr val="002060"/>
                </a:solidFill>
                <a:latin typeface="Arial" pitchFamily="34" charset="0"/>
              </a:rPr>
              <a:t>After Solid Growth Rates for Decades, GDP Growth Downshifts in Developed Economies</a:t>
            </a:r>
            <a:br>
              <a:rPr lang="en-US" sz="2400" b="1" i="1" dirty="0" smtClean="0">
                <a:solidFill>
                  <a:srgbClr val="002060"/>
                </a:solidFill>
                <a:latin typeface="Arial" pitchFamily="34" charset="0"/>
              </a:rPr>
            </a:br>
            <a:r>
              <a:rPr lang="en-US" sz="2400" b="1" i="1" dirty="0" smtClean="0">
                <a:solidFill>
                  <a:srgbClr val="0000FF"/>
                </a:solidFill>
                <a:latin typeface="Arial" pitchFamily="34" charset="0"/>
              </a:rPr>
              <a:t>Growth </a:t>
            </a:r>
            <a:r>
              <a:rPr lang="en-US" sz="2400" b="1" i="1" dirty="0" err="1" smtClean="0">
                <a:solidFill>
                  <a:srgbClr val="0000FF"/>
                </a:solidFill>
                <a:latin typeface="Arial" pitchFamily="34" charset="0"/>
              </a:rPr>
              <a:t>Upshifts</a:t>
            </a:r>
            <a:r>
              <a:rPr lang="en-US" sz="2400" b="1" i="1" dirty="0" smtClean="0">
                <a:solidFill>
                  <a:srgbClr val="0000FF"/>
                </a:solidFill>
                <a:latin typeface="Arial" pitchFamily="34" charset="0"/>
              </a:rPr>
              <a:t> in Emerging Economies</a:t>
            </a:r>
            <a:endParaRPr lang="en-US" sz="2400" b="1" i="1" dirty="0" smtClean="0">
              <a:solidFill>
                <a:srgbClr val="0000FF"/>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7</a:t>
            </a:fld>
            <a:endParaRPr lang="en-US" dirty="0"/>
          </a:p>
        </p:txBody>
      </p:sp>
      <p:sp>
        <p:nvSpPr>
          <p:cNvPr id="9" name="TextBox 8"/>
          <p:cNvSpPr txBox="1"/>
          <p:nvPr/>
        </p:nvSpPr>
        <p:spPr>
          <a:xfrm>
            <a:off x="4383776" y="6567361"/>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pic>
        <p:nvPicPr>
          <p:cNvPr id="1806337" name="Picture 1"/>
          <p:cNvPicPr>
            <a:picLocks noChangeAspect="1" noChangeArrowheads="1"/>
          </p:cNvPicPr>
          <p:nvPr/>
        </p:nvPicPr>
        <p:blipFill>
          <a:blip r:embed="rId2"/>
          <a:srcRect/>
          <a:stretch>
            <a:fillRect/>
          </a:stretch>
        </p:blipFill>
        <p:spPr bwMode="auto">
          <a:xfrm>
            <a:off x="970845" y="1625174"/>
            <a:ext cx="7112000" cy="4838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02460" y="711804"/>
            <a:ext cx="8641583" cy="584666"/>
          </a:xfrm>
          <a:solidFill>
            <a:srgbClr val="F9F9F9"/>
          </a:solidFill>
        </p:spPr>
        <p:txBody>
          <a:bodyPr/>
          <a:lstStyle/>
          <a:p>
            <a:pPr lvl="2" algn="ctr">
              <a:lnSpc>
                <a:spcPts val="2300"/>
              </a:lnSpc>
              <a:spcBef>
                <a:spcPts val="600"/>
              </a:spcBef>
            </a:pPr>
            <a:r>
              <a:rPr lang="en-US" altLang="ko-KR" sz="2400" b="1" i="1" dirty="0" smtClean="0">
                <a:solidFill>
                  <a:srgbClr val="002060"/>
                </a:solidFill>
                <a:latin typeface="Arial" pitchFamily="34" charset="0"/>
              </a:rPr>
              <a:t>After Above Average Returns Over Last 30 Years, </a:t>
            </a:r>
            <a:r>
              <a:rPr lang="en-US" altLang="ko-KR" sz="2400" b="1" i="1" dirty="0" smtClean="0">
                <a:solidFill>
                  <a:srgbClr val="FF0000"/>
                </a:solidFill>
                <a:latin typeface="Arial" pitchFamily="34" charset="0"/>
              </a:rPr>
              <a:t>More Modest Future Returns Likely in Developed Markets</a:t>
            </a:r>
            <a:endParaRPr lang="en-US" sz="2400" b="1" i="1" dirty="0" smtClean="0">
              <a:solidFill>
                <a:srgbClr val="FF0000"/>
              </a:solidFill>
            </a:endParaRPr>
          </a:p>
        </p:txBody>
      </p:sp>
      <p:sp>
        <p:nvSpPr>
          <p:cNvPr id="8" name="Slide Number Placeholder 3"/>
          <p:cNvSpPr txBox="1">
            <a:spLocks noGrp="1"/>
          </p:cNvSpPr>
          <p:nvPr/>
        </p:nvSpPr>
        <p:spPr bwMode="auto">
          <a:xfrm>
            <a:off x="-1" y="0"/>
            <a:ext cx="9144001" cy="57797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35" name="Slide Number Placeholder 34"/>
          <p:cNvSpPr>
            <a:spLocks noGrp="1"/>
          </p:cNvSpPr>
          <p:nvPr>
            <p:ph type="sldNum" sz="quarter" idx="4294967295"/>
          </p:nvPr>
        </p:nvSpPr>
        <p:spPr>
          <a:xfrm>
            <a:off x="204396" y="6347012"/>
            <a:ext cx="290456" cy="268941"/>
          </a:xfrm>
          <a:prstGeom prst="rect">
            <a:avLst/>
          </a:prstGeom>
        </p:spPr>
        <p:txBody>
          <a:bodyPr/>
          <a:lstStyle/>
          <a:p>
            <a:pPr>
              <a:defRPr/>
            </a:pPr>
            <a:fld id="{0D855B78-496B-4646-B2A2-A0F15A138213}" type="slidenum">
              <a:rPr lang="en-US" sz="1000" b="0" smtClean="0">
                <a:latin typeface="Arial" pitchFamily="34" charset="0"/>
                <a:cs typeface="Arial" pitchFamily="34" charset="0"/>
              </a:rPr>
              <a:pPr>
                <a:defRPr/>
              </a:pPr>
              <a:t>8</a:t>
            </a:fld>
            <a:endParaRPr lang="en-US" sz="1000" b="0" dirty="0">
              <a:latin typeface="Arial" pitchFamily="34" charset="0"/>
              <a:cs typeface="Arial" pitchFamily="34" charset="0"/>
            </a:endParaRPr>
          </a:p>
        </p:txBody>
      </p:sp>
      <p:sp>
        <p:nvSpPr>
          <p:cNvPr id="23" name="TextBox 22"/>
          <p:cNvSpPr txBox="1"/>
          <p:nvPr/>
        </p:nvSpPr>
        <p:spPr>
          <a:xfrm>
            <a:off x="4237057" y="6567320"/>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mj-lt"/>
              </a:rPr>
              <a:t>Data as of 09/15/2016</a:t>
            </a:r>
          </a:p>
        </p:txBody>
      </p:sp>
      <p:sp>
        <p:nvSpPr>
          <p:cNvPr id="9" name="Rectangle 8"/>
          <p:cNvSpPr/>
          <p:nvPr/>
        </p:nvSpPr>
        <p:spPr>
          <a:xfrm>
            <a:off x="516264" y="1377244"/>
            <a:ext cx="8269871" cy="4967111"/>
          </a:xfrm>
          <a:prstGeom prst="rect">
            <a:avLst/>
          </a:prstGeom>
          <a:solidFill>
            <a:srgbClr val="DDF1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14300" indent="-114300">
              <a:lnSpc>
                <a:spcPts val="2800"/>
              </a:lnSpc>
              <a:spcBef>
                <a:spcPts val="600"/>
              </a:spcBef>
              <a:spcAft>
                <a:spcPts val="0"/>
              </a:spcAft>
              <a:buFont typeface="Wingdings" pitchFamily="2" charset="2"/>
              <a:buChar char="§"/>
            </a:pPr>
            <a:r>
              <a:rPr lang="en-US" sz="2000" i="1" dirty="0" smtClean="0">
                <a:solidFill>
                  <a:srgbClr val="002060"/>
                </a:solidFill>
                <a:latin typeface="Arial" pitchFamily="34" charset="0"/>
                <a:cs typeface="Arial" pitchFamily="34" charset="0"/>
              </a:rPr>
              <a:t>A </a:t>
            </a:r>
            <a:r>
              <a:rPr lang="en-US" sz="2000" i="1" dirty="0" smtClean="0">
                <a:solidFill>
                  <a:srgbClr val="002060"/>
                </a:solidFill>
                <a:latin typeface="Arial" pitchFamily="34" charset="0"/>
              </a:rPr>
              <a:t>Confluence of Positive Economic, Business &amp; Policy Factors Fuelled Higher Returns on Stocks &amp; Bonds over the Last 30 Years</a:t>
            </a:r>
            <a:endParaRPr lang="en-US" sz="2000" i="1" dirty="0" smtClean="0">
              <a:solidFill>
                <a:srgbClr val="FF0000"/>
              </a:solidFill>
              <a:latin typeface="Arial" pitchFamily="34" charset="0"/>
              <a:cs typeface="Arial" pitchFamily="34" charset="0"/>
            </a:endParaRPr>
          </a:p>
          <a:p>
            <a:pPr marL="114300" indent="-114300">
              <a:lnSpc>
                <a:spcPts val="2800"/>
              </a:lnSpc>
              <a:spcBef>
                <a:spcPts val="600"/>
              </a:spcBef>
              <a:spcAft>
                <a:spcPts val="0"/>
              </a:spcAft>
              <a:buFont typeface="Wingdings" pitchFamily="2" charset="2"/>
              <a:buChar char="§"/>
            </a:pPr>
            <a:r>
              <a:rPr lang="en-US" sz="2000" i="1" dirty="0" smtClean="0">
                <a:solidFill>
                  <a:srgbClr val="FF0000"/>
                </a:solidFill>
                <a:latin typeface="Arial" pitchFamily="34" charset="0"/>
                <a:cs typeface="Arial" pitchFamily="34" charset="0"/>
              </a:rPr>
              <a:t>These Tailwinds are Unlikely to Continue in the Future </a:t>
            </a:r>
          </a:p>
          <a:p>
            <a:pPr marL="114300" indent="-114300">
              <a:lnSpc>
                <a:spcPts val="2800"/>
              </a:lnSpc>
              <a:spcBef>
                <a:spcPts val="600"/>
              </a:spcBef>
              <a:spcAft>
                <a:spcPts val="0"/>
              </a:spcAft>
              <a:buFont typeface="Wingdings" pitchFamily="2" charset="2"/>
              <a:buChar char="§"/>
            </a:pPr>
            <a:r>
              <a:rPr lang="en-US" sz="2000" i="1" dirty="0" smtClean="0">
                <a:solidFill>
                  <a:srgbClr val="FF0000"/>
                </a:solidFill>
                <a:latin typeface="Arial" pitchFamily="34" charset="0"/>
                <a:cs typeface="Arial" pitchFamily="34" charset="0"/>
              </a:rPr>
              <a:t>More Modest Stock &amp; Bond Market Gains in Developed Markets</a:t>
            </a:r>
          </a:p>
          <a:p>
            <a:pPr marL="114300" indent="-114300">
              <a:lnSpc>
                <a:spcPts val="2800"/>
              </a:lnSpc>
              <a:spcBef>
                <a:spcPts val="600"/>
              </a:spcBef>
              <a:spcAft>
                <a:spcPts val="0"/>
              </a:spcAft>
              <a:buFont typeface="Wingdings" pitchFamily="2" charset="2"/>
              <a:buChar char="§"/>
            </a:pPr>
            <a:r>
              <a:rPr lang="en-US" sz="2000" i="1" dirty="0" smtClean="0">
                <a:solidFill>
                  <a:srgbClr val="002060"/>
                </a:solidFill>
                <a:latin typeface="Arial" pitchFamily="34" charset="0"/>
                <a:cs typeface="Arial" pitchFamily="34" charset="0"/>
              </a:rPr>
              <a:t>Inflation:</a:t>
            </a:r>
            <a:r>
              <a:rPr lang="en-US" sz="2000" i="1" dirty="0" smtClean="0">
                <a:solidFill>
                  <a:srgbClr val="0000FF"/>
                </a:solidFill>
                <a:latin typeface="Arial" pitchFamily="34" charset="0"/>
                <a:cs typeface="Arial" pitchFamily="34" charset="0"/>
              </a:rPr>
              <a:t> </a:t>
            </a:r>
            <a:r>
              <a:rPr lang="en-US" sz="2000" b="0" i="1" dirty="0" smtClean="0">
                <a:solidFill>
                  <a:srgbClr val="FF0000"/>
                </a:solidFill>
                <a:latin typeface="Arial" pitchFamily="34" charset="0"/>
                <a:cs typeface="Arial" pitchFamily="34" charset="0"/>
              </a:rPr>
              <a:t>Less Room for Inflation to Fall Further</a:t>
            </a:r>
          </a:p>
          <a:p>
            <a:pPr marL="114300" indent="-114300">
              <a:lnSpc>
                <a:spcPts val="2800"/>
              </a:lnSpc>
              <a:spcBef>
                <a:spcPts val="600"/>
              </a:spcBef>
              <a:spcAft>
                <a:spcPts val="0"/>
              </a:spcAft>
              <a:buFont typeface="Wingdings" pitchFamily="2" charset="2"/>
              <a:buChar char="§"/>
            </a:pPr>
            <a:r>
              <a:rPr lang="en-US" sz="2000" i="1" dirty="0" smtClean="0">
                <a:solidFill>
                  <a:srgbClr val="002060"/>
                </a:solidFill>
                <a:latin typeface="Arial" pitchFamily="34" charset="0"/>
                <a:cs typeface="Arial" pitchFamily="34" charset="0"/>
              </a:rPr>
              <a:t>Policy:</a:t>
            </a:r>
            <a:r>
              <a:rPr lang="en-US" sz="2000" i="1" dirty="0" smtClean="0">
                <a:solidFill>
                  <a:srgbClr val="0000FF"/>
                </a:solidFill>
                <a:latin typeface="Arial" pitchFamily="34" charset="0"/>
                <a:cs typeface="Arial" pitchFamily="34" charset="0"/>
              </a:rPr>
              <a:t> </a:t>
            </a:r>
            <a:r>
              <a:rPr lang="en-US" sz="2000" b="0" i="1" dirty="0" smtClean="0">
                <a:solidFill>
                  <a:srgbClr val="FF0000"/>
                </a:solidFill>
                <a:latin typeface="Arial" pitchFamily="34" charset="0"/>
                <a:cs typeface="Arial" pitchFamily="34" charset="0"/>
              </a:rPr>
              <a:t>Limited Room for Rate Cuts or Balance Sheet Expansion with Rates Already Very Low / Negative &amp; Balance Sheets Bloated</a:t>
            </a:r>
          </a:p>
          <a:p>
            <a:pPr marL="114300" indent="-114300">
              <a:lnSpc>
                <a:spcPts val="2800"/>
              </a:lnSpc>
              <a:spcBef>
                <a:spcPts val="600"/>
              </a:spcBef>
              <a:spcAft>
                <a:spcPts val="0"/>
              </a:spcAft>
              <a:buFont typeface="Wingdings" pitchFamily="2" charset="2"/>
              <a:buChar char="§"/>
            </a:pPr>
            <a:r>
              <a:rPr lang="en-US" sz="2000" i="1" dirty="0" smtClean="0">
                <a:solidFill>
                  <a:srgbClr val="002060"/>
                </a:solidFill>
                <a:latin typeface="Arial" pitchFamily="34" charset="0"/>
                <a:cs typeface="Arial" pitchFamily="34" charset="0"/>
              </a:rPr>
              <a:t>Bond Yields:</a:t>
            </a:r>
            <a:r>
              <a:rPr lang="en-US" sz="2000" i="1" dirty="0" smtClean="0">
                <a:solidFill>
                  <a:srgbClr val="0000FF"/>
                </a:solidFill>
                <a:latin typeface="Arial" pitchFamily="34" charset="0"/>
                <a:cs typeface="Arial" pitchFamily="34" charset="0"/>
              </a:rPr>
              <a:t>  </a:t>
            </a:r>
            <a:r>
              <a:rPr lang="en-US" sz="2000" b="0" i="1" dirty="0" smtClean="0">
                <a:solidFill>
                  <a:srgbClr val="FF0000"/>
                </a:solidFill>
                <a:latin typeface="Arial" pitchFamily="34" charset="0"/>
                <a:cs typeface="Arial" pitchFamily="34" charset="0"/>
              </a:rPr>
              <a:t>Limited Room for Yields to Fall Further</a:t>
            </a:r>
          </a:p>
          <a:p>
            <a:pPr marL="114300" indent="-114300">
              <a:lnSpc>
                <a:spcPts val="2800"/>
              </a:lnSpc>
              <a:spcBef>
                <a:spcPts val="600"/>
              </a:spcBef>
              <a:spcAft>
                <a:spcPts val="0"/>
              </a:spcAft>
              <a:buFont typeface="Wingdings" pitchFamily="2" charset="2"/>
              <a:buChar char="§"/>
            </a:pPr>
            <a:r>
              <a:rPr lang="en-US" sz="2000" i="1" dirty="0" smtClean="0">
                <a:solidFill>
                  <a:srgbClr val="002060"/>
                </a:solidFill>
                <a:latin typeface="Arial" pitchFamily="34" charset="0"/>
                <a:cs typeface="Arial" pitchFamily="34" charset="0"/>
              </a:rPr>
              <a:t>GDP Growth: </a:t>
            </a:r>
            <a:r>
              <a:rPr lang="en-US" sz="2000" b="0" i="1" dirty="0" smtClean="0">
                <a:solidFill>
                  <a:srgbClr val="FF0000"/>
                </a:solidFill>
                <a:latin typeface="Arial" pitchFamily="34" charset="0"/>
                <a:cs typeface="Arial" pitchFamily="34" charset="0"/>
              </a:rPr>
              <a:t>GDP Growth Downshifting with Slower Productivity Gains &amp; Employment Growth with Ageing Populations</a:t>
            </a:r>
          </a:p>
          <a:p>
            <a:pPr marL="114300" indent="-114300">
              <a:lnSpc>
                <a:spcPts val="2800"/>
              </a:lnSpc>
              <a:spcBef>
                <a:spcPts val="600"/>
              </a:spcBef>
              <a:spcAft>
                <a:spcPts val="0"/>
              </a:spcAft>
              <a:buFont typeface="Wingdings" pitchFamily="2" charset="2"/>
              <a:buChar char="§"/>
            </a:pPr>
            <a:r>
              <a:rPr lang="en-US" sz="2000" i="1" dirty="0" smtClean="0">
                <a:solidFill>
                  <a:srgbClr val="002060"/>
                </a:solidFill>
                <a:latin typeface="Arial" pitchFamily="34" charset="0"/>
                <a:cs typeface="Arial" pitchFamily="34" charset="0"/>
              </a:rPr>
              <a:t>Corporate Profits:</a:t>
            </a:r>
            <a:r>
              <a:rPr lang="en-US" sz="2000" i="1" dirty="0" smtClean="0">
                <a:solidFill>
                  <a:srgbClr val="0000FF"/>
                </a:solidFill>
                <a:latin typeface="Arial" pitchFamily="34" charset="0"/>
                <a:cs typeface="Arial" pitchFamily="34" charset="0"/>
              </a:rPr>
              <a:t>  </a:t>
            </a:r>
            <a:r>
              <a:rPr lang="en-US" sz="2000" b="0" i="1" dirty="0" smtClean="0">
                <a:solidFill>
                  <a:srgbClr val="FF0000"/>
                </a:solidFill>
                <a:latin typeface="Arial" pitchFamily="34" charset="0"/>
                <a:cs typeface="Arial" pitchFamily="34" charset="0"/>
              </a:rPr>
              <a:t>Weaker Corporate Profits with Slower GDP Growth, Competition from Emerging Markets &amp; Technology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noGrp="1"/>
          </p:cNvSpPr>
          <p:nvPr/>
        </p:nvSpPr>
        <p:spPr bwMode="auto">
          <a:xfrm>
            <a:off x="-1" y="0"/>
            <a:ext cx="9144001" cy="628650"/>
          </a:xfrm>
          <a:prstGeom prst="rect">
            <a:avLst/>
          </a:prstGeom>
          <a:solidFill>
            <a:srgbClr val="0569C3"/>
          </a:solidFill>
          <a:ln w="9525">
            <a:noFill/>
            <a:miter lim="800000"/>
            <a:headEnd/>
            <a:tailEnd/>
          </a:ln>
        </p:spPr>
        <p:txBody>
          <a:bodyPr/>
          <a:lstStyle/>
          <a:p>
            <a:pPr algn="ctr"/>
            <a:r>
              <a:rPr lang="en-US" sz="2400" i="1" dirty="0" smtClean="0">
                <a:solidFill>
                  <a:schemeClr val="bg1"/>
                </a:solidFill>
                <a:latin typeface="Arial" pitchFamily="34" charset="0"/>
                <a:cs typeface="Arial" pitchFamily="34" charset="0"/>
              </a:rPr>
              <a:t>Market Outlook &amp; Asset Management – A Global Perspective</a:t>
            </a:r>
            <a:endParaRPr lang="en-US" sz="2400" dirty="0">
              <a:solidFill>
                <a:schemeClr val="bg1"/>
              </a:solidFill>
              <a:latin typeface="Arial" pitchFamily="34" charset="0"/>
              <a:cs typeface="Arial" pitchFamily="34" charset="0"/>
            </a:endParaRPr>
          </a:p>
        </p:txBody>
      </p:sp>
      <p:sp>
        <p:nvSpPr>
          <p:cNvPr id="12" name="Title 1"/>
          <p:cNvSpPr>
            <a:spLocks noGrp="1"/>
          </p:cNvSpPr>
          <p:nvPr>
            <p:ph type="title"/>
          </p:nvPr>
        </p:nvSpPr>
        <p:spPr>
          <a:xfrm>
            <a:off x="190500" y="647700"/>
            <a:ext cx="8589775" cy="370578"/>
          </a:xfrm>
        </p:spPr>
        <p:txBody>
          <a:bodyPr/>
          <a:lstStyle/>
          <a:p>
            <a:pPr algn="ctr">
              <a:lnSpc>
                <a:spcPts val="2400"/>
              </a:lnSpc>
              <a:spcBef>
                <a:spcPts val="600"/>
              </a:spcBef>
              <a:spcAft>
                <a:spcPts val="0"/>
              </a:spcAft>
            </a:pPr>
            <a:r>
              <a:rPr lang="en-US" sz="2400" dirty="0" smtClean="0">
                <a:solidFill>
                  <a:srgbClr val="002060"/>
                </a:solidFill>
              </a:rPr>
              <a:t>Outlook &amp; Strategies in Low Return, More Correlated Markets</a:t>
            </a:r>
            <a:endParaRPr lang="en-US" sz="2400" b="1" i="1" dirty="0" smtClean="0">
              <a:solidFill>
                <a:srgbClr val="002060"/>
              </a:solidFill>
              <a:latin typeface="Arial" pitchFamily="34" charset="0"/>
              <a:ea typeface="ＭＳ Ｐゴシック"/>
            </a:endParaRPr>
          </a:p>
        </p:txBody>
      </p:sp>
      <p:sp>
        <p:nvSpPr>
          <p:cNvPr id="13" name="Slide Number Placeholder 12"/>
          <p:cNvSpPr>
            <a:spLocks noGrp="1"/>
          </p:cNvSpPr>
          <p:nvPr>
            <p:ph type="sldNum" sz="quarter" idx="13"/>
          </p:nvPr>
        </p:nvSpPr>
        <p:spPr/>
        <p:txBody>
          <a:bodyPr/>
          <a:lstStyle/>
          <a:p>
            <a:pPr>
              <a:defRPr/>
            </a:pPr>
            <a:fld id="{0D855B78-496B-4646-B2A2-A0F15A138213}" type="slidenum">
              <a:rPr lang="en-US" smtClean="0"/>
              <a:pPr>
                <a:defRPr/>
              </a:pPr>
              <a:t>9</a:t>
            </a:fld>
            <a:endParaRPr lang="en-US" dirty="0"/>
          </a:p>
        </p:txBody>
      </p:sp>
      <p:sp>
        <p:nvSpPr>
          <p:cNvPr id="9" name="TextBox 8"/>
          <p:cNvSpPr txBox="1"/>
          <p:nvPr/>
        </p:nvSpPr>
        <p:spPr>
          <a:xfrm>
            <a:off x="4383776" y="6567361"/>
            <a:ext cx="3590925" cy="161925"/>
          </a:xfrm>
          <a:prstGeom prst="rect">
            <a:avLst/>
          </a:prstGeom>
          <a:noFill/>
        </p:spPr>
        <p:txBody>
          <a:bodyPr wrap="square" lIns="0" tIns="0" rIns="0" bIns="0" rtlCol="0">
            <a:noAutofit/>
          </a:bodyPr>
          <a:lstStyle/>
          <a:p>
            <a:pPr>
              <a:spcBef>
                <a:spcPts val="384"/>
              </a:spcBef>
            </a:pPr>
            <a:r>
              <a:rPr lang="en-US" sz="1100" i="1" dirty="0" smtClean="0">
                <a:solidFill>
                  <a:srgbClr val="000000"/>
                </a:solidFill>
                <a:latin typeface="Arial" pitchFamily="34" charset="0"/>
                <a:cs typeface="Arial" pitchFamily="34" charset="0"/>
              </a:rPr>
              <a:t>Data as of 09/15/2016</a:t>
            </a:r>
          </a:p>
        </p:txBody>
      </p:sp>
      <p:sp>
        <p:nvSpPr>
          <p:cNvPr id="7" name="Text Placeholder 3"/>
          <p:cNvSpPr>
            <a:spLocks noGrp="1"/>
          </p:cNvSpPr>
          <p:nvPr>
            <p:ph type="body" sz="quarter" idx="4294967295"/>
          </p:nvPr>
        </p:nvSpPr>
        <p:spPr>
          <a:xfrm>
            <a:off x="401096" y="1057529"/>
            <a:ext cx="8239327" cy="5269129"/>
          </a:xfrm>
          <a:prstGeom prst="rect">
            <a:avLst/>
          </a:prstGeom>
          <a:solidFill>
            <a:srgbClr val="DDF1FF"/>
          </a:solidFill>
        </p:spPr>
        <p:txBody>
          <a:bodyPr/>
          <a:lstStyle/>
          <a:p>
            <a:pPr>
              <a:lnSpc>
                <a:spcPts val="3400"/>
              </a:lnSpc>
            </a:pPr>
            <a:r>
              <a:rPr lang="en-US" sz="2400" b="1" i="1" dirty="0" smtClean="0">
                <a:latin typeface="Arial" pitchFamily="34" charset="0"/>
              </a:rPr>
              <a:t>Bond Markets: </a:t>
            </a:r>
          </a:p>
          <a:p>
            <a:pPr>
              <a:lnSpc>
                <a:spcPts val="3000"/>
              </a:lnSpc>
            </a:pPr>
            <a:r>
              <a:rPr lang="en-US" sz="2000" i="1" dirty="0" smtClean="0">
                <a:solidFill>
                  <a:srgbClr val="FF0000"/>
                </a:solidFill>
                <a:latin typeface="Arial" pitchFamily="34" charset="0"/>
              </a:rPr>
              <a:t>Bonds may not enjoy Cyclical Tailwinds of Falling Inflation, Further Rate Cuts &amp; Central Bank Buying</a:t>
            </a:r>
          </a:p>
          <a:p>
            <a:pPr>
              <a:lnSpc>
                <a:spcPts val="3000"/>
              </a:lnSpc>
            </a:pPr>
            <a:r>
              <a:rPr lang="en-US" sz="2000" i="1" dirty="0" smtClean="0">
                <a:solidFill>
                  <a:srgbClr val="FF0000"/>
                </a:solidFill>
                <a:latin typeface="Arial" pitchFamily="34" charset="0"/>
              </a:rPr>
              <a:t>In Fact, Bond Yields in Developed Markets Could Rise with Central Bank Rate Hikes</a:t>
            </a:r>
          </a:p>
          <a:p>
            <a:pPr>
              <a:lnSpc>
                <a:spcPts val="3000"/>
              </a:lnSpc>
            </a:pPr>
            <a:r>
              <a:rPr lang="en-US" sz="2000" b="1" i="1" dirty="0" smtClean="0">
                <a:solidFill>
                  <a:srgbClr val="002060"/>
                </a:solidFill>
                <a:latin typeface="Arial" pitchFamily="34" charset="0"/>
              </a:rPr>
              <a:t>However, Bonds still Supported by:</a:t>
            </a:r>
          </a:p>
          <a:p>
            <a:pPr>
              <a:lnSpc>
                <a:spcPts val="3000"/>
              </a:lnSpc>
            </a:pPr>
            <a:r>
              <a:rPr lang="en-US" sz="2000" b="1" i="1" dirty="0" smtClean="0">
                <a:solidFill>
                  <a:srgbClr val="0000FF"/>
                </a:solidFill>
                <a:latin typeface="Arial" pitchFamily="34" charset="0"/>
              </a:rPr>
              <a:t>Structural Tailwinds of Changing Demographics</a:t>
            </a:r>
            <a:r>
              <a:rPr lang="en-US" sz="2000" i="1" dirty="0" smtClean="0">
                <a:solidFill>
                  <a:srgbClr val="0000FF"/>
                </a:solidFill>
                <a:latin typeface="Arial" pitchFamily="34" charset="0"/>
              </a:rPr>
              <a:t> </a:t>
            </a:r>
          </a:p>
          <a:p>
            <a:pPr lvl="1">
              <a:lnSpc>
                <a:spcPts val="3000"/>
              </a:lnSpc>
            </a:pPr>
            <a:r>
              <a:rPr lang="en-US" sz="2000" i="1" dirty="0" smtClean="0">
                <a:solidFill>
                  <a:srgbClr val="0000FF"/>
                </a:solidFill>
                <a:latin typeface="Arial" pitchFamily="34" charset="0"/>
              </a:rPr>
              <a:t> Buying by Aging &amp; Retiring Baby Boomers Remains Powerful Tailwind for Bonds</a:t>
            </a:r>
          </a:p>
          <a:p>
            <a:pPr>
              <a:lnSpc>
                <a:spcPts val="3000"/>
              </a:lnSpc>
            </a:pPr>
            <a:r>
              <a:rPr lang="en-US" sz="2000" b="1" i="1" dirty="0" smtClean="0">
                <a:solidFill>
                  <a:srgbClr val="FF0000"/>
                </a:solidFill>
                <a:latin typeface="Arial" pitchFamily="34" charset="0"/>
              </a:rPr>
              <a:t>Negative Rates in EU &amp; Japan </a:t>
            </a:r>
            <a:r>
              <a:rPr lang="en-US" sz="2000" b="1" i="1" dirty="0" smtClean="0">
                <a:solidFill>
                  <a:srgbClr val="0000FF"/>
                </a:solidFill>
                <a:latin typeface="Arial" pitchFamily="34" charset="0"/>
              </a:rPr>
              <a:t>&amp; </a:t>
            </a:r>
            <a:r>
              <a:rPr lang="en-US" sz="2000" b="1" i="1" dirty="0" smtClean="0">
                <a:solidFill>
                  <a:srgbClr val="002060"/>
                </a:solidFill>
                <a:latin typeface="Arial" pitchFamily="34" charset="0"/>
              </a:rPr>
              <a:t>Investors Search for Yield</a:t>
            </a:r>
            <a:endParaRPr lang="en-US" sz="2000" b="1" i="1" dirty="0" smtClean="0">
              <a:solidFill>
                <a:srgbClr val="0000FF"/>
              </a:solidFill>
              <a:latin typeface="Arial" pitchFamily="34" charset="0"/>
            </a:endParaRPr>
          </a:p>
          <a:p>
            <a:pPr lvl="1">
              <a:lnSpc>
                <a:spcPts val="3000"/>
              </a:lnSpc>
            </a:pPr>
            <a:r>
              <a:rPr lang="en-US" sz="1800" b="1" i="1" dirty="0" smtClean="0">
                <a:solidFill>
                  <a:srgbClr val="0000FF"/>
                </a:solidFill>
              </a:rPr>
              <a:t> </a:t>
            </a:r>
            <a:r>
              <a:rPr lang="en-US" sz="2000" i="1" dirty="0" smtClean="0">
                <a:solidFill>
                  <a:srgbClr val="0000FF"/>
                </a:solidFill>
              </a:rPr>
              <a:t>L</a:t>
            </a:r>
            <a:r>
              <a:rPr lang="en-US" sz="2000" i="1" dirty="0" smtClean="0">
                <a:solidFill>
                  <a:srgbClr val="0000FF"/>
                </a:solidFill>
                <a:latin typeface="Arial" pitchFamily="34" charset="0"/>
              </a:rPr>
              <a:t>ikely to Benefit Emerging Market Debt, Corporate &amp; High Yielding </a:t>
            </a:r>
            <a:r>
              <a:rPr lang="en-US" sz="2000" i="1" dirty="0" smtClean="0">
                <a:solidFill>
                  <a:srgbClr val="0000FF"/>
                </a:solidFill>
              </a:rPr>
              <a:t>Bonds, U.S. Treasuries &amp; UK Gilts </a:t>
            </a:r>
            <a:endParaRPr lang="en-US" sz="2000" i="1" dirty="0" smtClean="0">
              <a:solidFill>
                <a:srgbClr val="0000FF"/>
              </a:solidFill>
              <a:latin typeface="Arial" pitchFamily="34" charset="0"/>
            </a:endParaRPr>
          </a:p>
          <a:p>
            <a:pPr algn="ctr" eaLnBrk="1" hangingPunct="1">
              <a:lnSpc>
                <a:spcPts val="3000"/>
              </a:lnSpc>
              <a:buNone/>
            </a:pPr>
            <a:endParaRPr lang="en-US" sz="1800" b="1" dirty="0" smtClean="0">
              <a:solidFill>
                <a:srgbClr val="002247"/>
              </a:solidFill>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xecutive MB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uInvestme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rgbClr val="80808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spcBef>
            <a:spcPts val="384"/>
          </a:spcBef>
          <a:defRPr sz="1600" b="0" dirty="0" err="1" smtClean="0">
            <a:latin typeface="+mj-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26996</TotalTime>
  <Words>1911</Words>
  <Application>Microsoft Office PowerPoint</Application>
  <PresentationFormat>Letter Paper (8.5x11 in)</PresentationFormat>
  <Paragraphs>191</Paragraphs>
  <Slides>21</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ＭＳ Ｐゴシック</vt:lpstr>
      <vt:lpstr>Arial</vt:lpstr>
      <vt:lpstr>Calibri</vt:lpstr>
      <vt:lpstr>Gulim</vt:lpstr>
      <vt:lpstr>Times New Roman</vt:lpstr>
      <vt:lpstr>Wingdings</vt:lpstr>
      <vt:lpstr>Executive MBI Template</vt:lpstr>
      <vt:lpstr>ActiveGraph</vt:lpstr>
      <vt:lpstr>PowerPoint Presentation</vt:lpstr>
      <vt:lpstr>PowerPoint Presentation</vt:lpstr>
      <vt:lpstr>Bull Market in Stocks &amp; Bonds Over Last 30 Years with a Confluence of Positive Economic, Business &amp; Policy Factors </vt:lpstr>
      <vt:lpstr>Bull Market in Bonds as Yields in Secular Down-Trend  Demographic Factors, Falling Inflation, Rate Cuts &amp; Central Banks Buying, Safe Haven Demand Push Yields Lower</vt:lpstr>
      <vt:lpstr>Bond Market Gains Fuelled by Demographic Factors, Falling Inflation, Rate Cuts &amp; Central Banks Buying</vt:lpstr>
      <vt:lpstr>Rally in Global Stock Markets  Fuelled by Low Interest Rates &amp; Liquidity, Low Inflation &amp; Falling Bond Yields leading to P/E Expansion, Solid GDP Growth &amp; Rising Profits </vt:lpstr>
      <vt:lpstr>After Solid Growth Rates for Decades, GDP Growth Downshifts in Developed Economies Growth Upshifts in Emerging Economies</vt:lpstr>
      <vt:lpstr>After Above Average Returns Over Last 30 Years, More Modest Future Returns Likely in Developed Markets</vt:lpstr>
      <vt:lpstr>Outlook &amp; Strategies in Low Return, More Correlated Markets</vt:lpstr>
      <vt:lpstr>Outlook &amp; Strategies in Low Return, More Correlated Markets</vt:lpstr>
      <vt:lpstr>Emerging Markets likely to Offer Opportunities for Higher Returns Relative to Low Returns in Developed Markets </vt:lpstr>
      <vt:lpstr>Emerging Markets likely to Enjoy Higher Returns  with Solid GDP Growth &amp; Rising Profits, Falling Inflation &amp; Scope for Rate Cuts, Lower Bond Yields &amp; P/E Expansion</vt:lpstr>
      <vt:lpstr>Among Emerging Markets, India has Attracted Strong Capital Flows</vt:lpstr>
      <vt:lpstr>PowerPoint Presentation</vt:lpstr>
      <vt:lpstr>Increased Correlations Between Assets &amp; Markets Secular Increase in Correlations between Markets &amp; Asset Classes Resulting from Integration of Global Economies &amp; Capital Markets Increased Correlations &amp; Globalization of Markets have Reduced Diversification &amp; Cross-Market, Cross-Asset Arbitrage Opportunities</vt:lpstr>
      <vt:lpstr>Trends in Asset Management Industry  Growth of ETFs &amp; Passive Investing</vt:lpstr>
      <vt:lpstr>Trends in U.S. Asset Management Industry Rise of Passive Investing - Shift from Active to Passive</vt:lpstr>
      <vt:lpstr>Trends in Asset Management Industry</vt:lpstr>
      <vt:lpstr>Trends in Asset Management Industry</vt:lpstr>
      <vt:lpstr>PowerPoint Presentation</vt:lpstr>
      <vt:lpstr>Disclosure</vt:lpstr>
    </vt:vector>
  </TitlesOfParts>
  <Company>Prudential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Dorothy Brittain</dc:creator>
  <cp:lastModifiedBy>Ravi</cp:lastModifiedBy>
  <cp:revision>2605</cp:revision>
  <cp:lastPrinted>2011-07-07T19:14:25Z</cp:lastPrinted>
  <dcterms:created xsi:type="dcterms:W3CDTF">2011-10-07T15:54:05Z</dcterms:created>
  <dcterms:modified xsi:type="dcterms:W3CDTF">2016-09-19T06:10:19Z</dcterms:modified>
</cp:coreProperties>
</file>